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832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68671B-7823-4775-B6F8-AC2674A7A5AF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2B3BD6-DC88-4CBD-A50E-2E2018C5AB9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B3BD6-DC88-4CBD-A50E-2E2018C5AB90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5" descr="C:\Users\Котя\Desktop\фото йога\НО (34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4005064"/>
            <a:ext cx="1584176" cy="14498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extBox 10"/>
          <p:cNvSpPr txBox="1"/>
          <p:nvPr/>
        </p:nvSpPr>
        <p:spPr>
          <a:xfrm>
            <a:off x="5940152" y="476672"/>
            <a:ext cx="32038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Хатха-йога </a:t>
            </a:r>
          </a:p>
          <a:p>
            <a:pPr algn="ctr"/>
            <a:r>
              <a:rPr lang="ru-RU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детей </a:t>
            </a:r>
          </a:p>
          <a:p>
            <a:pPr algn="ctr"/>
            <a:r>
              <a:rPr lang="ru-RU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дошкольного возраста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3059832" y="5410379"/>
            <a:ext cx="266429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3250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9900"/>
                </a:solidFill>
                <a:effectLst/>
                <a:ea typeface="Arial" pitchFamily="34" charset="0"/>
                <a:cs typeface="Arial" pitchFamily="34" charset="0"/>
              </a:rPr>
              <a:t>Будем рады ответить на ваши вопросы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03250" algn="l"/>
              </a:tabLst>
            </a:pPr>
            <a:r>
              <a:rPr lang="ru-RU" sz="1200" b="1" dirty="0" smtClean="0">
                <a:solidFill>
                  <a:srgbClr val="009900"/>
                </a:solidFill>
                <a:ea typeface="Arial" pitchFamily="34" charset="0"/>
                <a:cs typeface="Arial" pitchFamily="34" charset="0"/>
              </a:rPr>
              <a:t>и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9900"/>
                </a:solidFill>
                <a:effectLst/>
                <a:ea typeface="Arial" pitchFamily="34" charset="0"/>
                <a:cs typeface="Arial" pitchFamily="34" charset="0"/>
              </a:rPr>
              <a:t>предложения по адресу: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03250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9900"/>
                </a:solidFill>
                <a:effectLst/>
                <a:ea typeface="Arial" pitchFamily="34" charset="0"/>
                <a:cs typeface="Arial" pitchFamily="34" charset="0"/>
              </a:rPr>
              <a:t>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Arial" pitchFamily="34" charset="0"/>
              </a:rPr>
              <a:t>г. Курск, ул. 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Arial" pitchFamily="34" charset="0"/>
              </a:rPr>
              <a:t>Дейнеки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Arial" pitchFamily="34" charset="0"/>
              </a:rPr>
              <a:t>, д.30А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3250" algn="l"/>
              </a:tabLst>
            </a:pP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тел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.: 35-64-01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3250" algn="l"/>
              </a:tabLst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e-mail: </a:t>
            </a:r>
            <a:r>
              <a:rPr kumimoji="0" lang="en-US" sz="1200" b="1" i="0" u="sng" strike="noStrike" cap="none" normalizeH="0" baseline="0" dirty="0" smtClean="0">
                <a:ln>
                  <a:noFill/>
                </a:ln>
                <a:solidFill>
                  <a:srgbClr val="0066CC"/>
                </a:solidFill>
                <a:effectLst/>
                <a:ea typeface="Arial" pitchFamily="34" charset="0"/>
                <a:cs typeface="Arial" pitchFamily="34" charset="0"/>
              </a:rPr>
              <a:t>mdou37kursk@yandex.ru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3250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наш сайт: </a:t>
            </a:r>
            <a:r>
              <a:rPr kumimoji="0" lang="en-US" sz="1200" b="1" i="0" u="sng" strike="noStrike" cap="none" normalizeH="0" baseline="0" dirty="0" smtClean="0">
                <a:ln>
                  <a:noFill/>
                </a:ln>
                <a:solidFill>
                  <a:srgbClr val="0066CC"/>
                </a:solidFill>
                <a:effectLst/>
                <a:ea typeface="Arial" pitchFamily="34" charset="0"/>
                <a:cs typeface="Arial" pitchFamily="34" charset="0"/>
              </a:rPr>
              <a:t>www</a:t>
            </a: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rgbClr val="0066CC"/>
                </a:solidFill>
                <a:effectLst/>
                <a:ea typeface="Arial" pitchFamily="34" charset="0"/>
                <a:cs typeface="Arial" pitchFamily="34" charset="0"/>
              </a:rPr>
              <a:t>.</a:t>
            </a:r>
            <a:r>
              <a:rPr kumimoji="0" lang="en-US" sz="1200" b="1" i="0" u="sng" strike="noStrike" cap="none" normalizeH="0" baseline="0" dirty="0" err="1" smtClean="0">
                <a:ln>
                  <a:noFill/>
                </a:ln>
                <a:solidFill>
                  <a:srgbClr val="0066CC"/>
                </a:solidFill>
                <a:effectLst/>
                <a:ea typeface="Arial" pitchFamily="34" charset="0"/>
                <a:cs typeface="Arial" pitchFamily="34" charset="0"/>
              </a:rPr>
              <a:t>mbdou</a:t>
            </a: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rgbClr val="0066CC"/>
                </a:solidFill>
                <a:effectLst/>
                <a:ea typeface="Arial" pitchFamily="34" charset="0"/>
                <a:cs typeface="Arial" pitchFamily="34" charset="0"/>
              </a:rPr>
              <a:t>37</a:t>
            </a:r>
            <a:r>
              <a:rPr kumimoji="0" lang="en-US" sz="1200" b="1" i="0" u="sng" strike="noStrike" cap="none" normalizeH="0" baseline="0" dirty="0" err="1" smtClean="0">
                <a:ln>
                  <a:noFill/>
                </a:ln>
                <a:solidFill>
                  <a:srgbClr val="0066CC"/>
                </a:solidFill>
                <a:effectLst/>
                <a:ea typeface="Arial" pitchFamily="34" charset="0"/>
                <a:cs typeface="Arial" pitchFamily="34" charset="0"/>
              </a:rPr>
              <a:t>kursk</a:t>
            </a: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rgbClr val="0066CC"/>
                </a:solidFill>
                <a:effectLst/>
                <a:ea typeface="Arial" pitchFamily="34" charset="0"/>
                <a:cs typeface="Arial" pitchFamily="34" charset="0"/>
              </a:rPr>
              <a:t>.</a:t>
            </a:r>
            <a:r>
              <a:rPr kumimoji="0" lang="en-US" sz="1200" b="1" i="0" u="sng" strike="noStrike" cap="none" normalizeH="0" baseline="0" dirty="0" err="1" smtClean="0">
                <a:ln>
                  <a:noFill/>
                </a:ln>
                <a:solidFill>
                  <a:srgbClr val="0066CC"/>
                </a:solidFill>
                <a:effectLst/>
                <a:ea typeface="Arial" pitchFamily="34" charset="0"/>
                <a:cs typeface="Arial" pitchFamily="34" charset="0"/>
              </a:rPr>
              <a:t>ru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3059832" y="396578"/>
            <a:ext cx="2376264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•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Асанами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 не следует заниматься после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еды, наиболее правильным и полезным будет их выполнение через 1 час после приема пищи.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•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Одежда детей во время занятий должна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быть облегченной: майка и трусики, ноги босые.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•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Асаны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 всегда следует выполнять после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дыхательных упражнений.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•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Комплекс упражнений 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Хатха-йоги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 должен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строиться в строгой последовательности: сначала упражнения, выполняемые из положения лежа, затем - сидя.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•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Основным критерием правильности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выполнения 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асан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 является ощущение бодрости и хорошего настроения.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131841" y="0"/>
            <a:ext cx="20882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Правила разучивания комплексов </a:t>
            </a:r>
            <a:r>
              <a:rPr lang="ru-RU" sz="1200" b="1" dirty="0" err="1" smtClean="0">
                <a:solidFill>
                  <a:srgbClr val="FF0000"/>
                </a:solidFill>
              </a:rPr>
              <a:t>хаха-йоги</a:t>
            </a:r>
            <a:r>
              <a:rPr lang="ru-RU" sz="1200" b="1" dirty="0" smtClean="0">
                <a:solidFill>
                  <a:srgbClr val="FF0000"/>
                </a:solidFill>
              </a:rPr>
              <a:t>:</a:t>
            </a:r>
            <a:endParaRPr lang="ru-RU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395536" y="260648"/>
            <a:ext cx="25852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200" b="1" dirty="0" smtClean="0">
              <a:solidFill>
                <a:srgbClr val="FF0000"/>
              </a:solidFill>
            </a:endParaRPr>
          </a:p>
          <a:p>
            <a:endParaRPr lang="ru-RU" sz="1200" b="1" dirty="0">
              <a:solidFill>
                <a:srgbClr val="FF0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79512" y="0"/>
            <a:ext cx="24482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/>
              <a:t>Гимнастика с элементами </a:t>
            </a:r>
            <a:r>
              <a:rPr lang="ru-RU" sz="1200" dirty="0" err="1" smtClean="0"/>
              <a:t>хатха-йоги</a:t>
            </a:r>
            <a:r>
              <a:rPr lang="ru-RU" sz="1200" dirty="0" smtClean="0"/>
              <a:t> доступна детям дошкольного возраста. В отличие от других физических упражнений, имеющий динамический характер, в гимнастике </a:t>
            </a:r>
            <a:r>
              <a:rPr lang="ru-RU" sz="1200" dirty="0" err="1" smtClean="0"/>
              <a:t>хатха-йоги</a:t>
            </a:r>
            <a:r>
              <a:rPr lang="ru-RU" sz="1200" dirty="0" smtClean="0"/>
              <a:t>, основное внимание уделяется статическому поддержанию поз. Их выполнение требует плавных, осмысленных движений, спокойного ритма и оказывает на организм умеренную нагрузку. Дети всех возрастов и степени подготовки могут заниматься йогой.</a:t>
            </a:r>
            <a:endParaRPr lang="ru-RU" sz="1200" b="1" dirty="0"/>
          </a:p>
        </p:txBody>
      </p:sp>
      <p:pic>
        <p:nvPicPr>
          <p:cNvPr id="23" name="Рисунок 22" descr="йожики 4 (9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2852936"/>
            <a:ext cx="1368152" cy="17740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5" name="Прямоугольник 24"/>
          <p:cNvSpPr/>
          <p:nvPr/>
        </p:nvSpPr>
        <p:spPr>
          <a:xfrm>
            <a:off x="179512" y="4509120"/>
            <a:ext cx="252028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/>
              <a:t>Актуальность данной формы работы состоит в том, что сегодняшние дети сталкиваются с такими проблемами, как </a:t>
            </a:r>
            <a:r>
              <a:rPr lang="ru-RU" sz="1200" b="1" dirty="0" err="1" smtClean="0"/>
              <a:t>гиперактивность</a:t>
            </a:r>
            <a:r>
              <a:rPr lang="ru-RU" sz="1200" b="1" dirty="0" smtClean="0"/>
              <a:t>, беспокойство, стрессы, нарушение питания, </a:t>
            </a:r>
            <a:r>
              <a:rPr lang="ru-RU" sz="1200" b="1" dirty="0" err="1" smtClean="0"/>
              <a:t>слаборазвитость</a:t>
            </a:r>
            <a:r>
              <a:rPr lang="ru-RU" sz="1200" b="1" dirty="0" smtClean="0"/>
              <a:t> мышц ног и рук, спины, что сказывается на осанке. Важно создать как можно раньше здоровые привычки для их развития. </a:t>
            </a:r>
            <a:endParaRPr lang="ru-RU" sz="1200" b="1" dirty="0"/>
          </a:p>
        </p:txBody>
      </p:sp>
      <p:pic>
        <p:nvPicPr>
          <p:cNvPr id="2062" name="Picture 14" descr="C:\Users\Котя\Desktop\фото йога\йожики 4 (14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31640" y="2924944"/>
            <a:ext cx="1367890" cy="16561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63" name="Picture 15" descr="C:\Users\Котя\Desktop\йожики 4 (20)3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93568" y="1988840"/>
            <a:ext cx="3150431" cy="48691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обл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013176"/>
            <a:ext cx="1058149" cy="18448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361" name="Picture 1" descr="C:\Users\Котя\Desktop\фото йога\йожики 4 (25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062" y="4913784"/>
            <a:ext cx="1259938" cy="19442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362" name="Picture 2" descr="C:\Users\Котя\Desktop\фото йога\йожики 4 (16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1340768"/>
            <a:ext cx="1713904" cy="10059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363" name="Picture 3" descr="C:\Users\Котя\Desktop\фото йога\йожики 4 (21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703256">
            <a:off x="1007151" y="5653150"/>
            <a:ext cx="1853784" cy="10272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364" name="Picture 4" descr="C:\Users\Котя\Desktop\фото йога\йожики 4 (27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59832" y="5284253"/>
            <a:ext cx="2088232" cy="15737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366" name="Picture 6" descr="C:\Users\Котя\Desktop\фото йога\йожики 4 (24)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75856" y="188640"/>
            <a:ext cx="1872208" cy="12481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Прямоугольник 8"/>
          <p:cNvSpPr/>
          <p:nvPr/>
        </p:nvSpPr>
        <p:spPr>
          <a:xfrm>
            <a:off x="251520" y="0"/>
            <a:ext cx="2232248" cy="5882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i="1" dirty="0" smtClean="0">
                <a:solidFill>
                  <a:srgbClr val="FF0000"/>
                </a:solidFill>
              </a:rPr>
              <a:t>Что такое детская йога?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b="1" dirty="0" smtClean="0"/>
              <a:t>Йога - древняя система оздоровления и укрепления тела, а также обретения душевного покоя и равновесия. Она помогает достичь легкости, бодрости, энергичности, улучшает работу всех органов и систем организма, повышает тонус, стабилизирует пищеварение, дарит прекрасное самочувствие и настроение, проясняет ум. </a:t>
            </a:r>
            <a:br>
              <a:rPr lang="ru-RU" sz="1200" b="1" dirty="0" smtClean="0"/>
            </a:br>
            <a:r>
              <a:rPr lang="ru-RU" sz="1200" b="1" dirty="0" smtClean="0"/>
              <a:t>Детская йога - это комплекс занятий на основе </a:t>
            </a:r>
            <a:r>
              <a:rPr lang="ru-RU" sz="1200" b="1" dirty="0" err="1" smtClean="0"/>
              <a:t>хатха-йоги</a:t>
            </a:r>
            <a:r>
              <a:rPr lang="ru-RU" sz="1200" b="1" dirty="0" smtClean="0"/>
              <a:t>, которая создает все условия для гармоничного роста и развития детей. </a:t>
            </a:r>
            <a:br>
              <a:rPr lang="ru-RU" sz="1200" b="1" dirty="0" smtClean="0"/>
            </a:br>
            <a:r>
              <a:rPr lang="ru-RU" sz="1200" b="1" dirty="0" smtClean="0"/>
              <a:t>Большинство упражнений, выполняемых детьми, лишь отдаленно напоминают </a:t>
            </a:r>
            <a:r>
              <a:rPr lang="ru-RU" sz="1200" b="1" dirty="0" err="1" smtClean="0"/>
              <a:t>асаны</a:t>
            </a:r>
            <a:r>
              <a:rPr lang="ru-RU" sz="1200" b="1" dirty="0" smtClean="0"/>
              <a:t> и </a:t>
            </a:r>
            <a:r>
              <a:rPr lang="ru-RU" sz="1200" b="1" dirty="0" err="1" smtClean="0"/>
              <a:t>пранаямы</a:t>
            </a:r>
            <a:r>
              <a:rPr lang="ru-RU" sz="1200" b="1" dirty="0" smtClean="0"/>
              <a:t>.</a:t>
            </a:r>
            <a:br>
              <a:rPr lang="ru-RU" sz="1200" b="1" dirty="0" smtClean="0"/>
            </a:br>
            <a:r>
              <a:rPr lang="ru-RU" sz="1200" b="1" dirty="0" err="1" smtClean="0"/>
              <a:t>Асаны</a:t>
            </a:r>
            <a:r>
              <a:rPr lang="ru-RU" sz="1200" b="1" dirty="0" smtClean="0"/>
              <a:t> - позы йоги, направленные на развитие координации, силы, гибкости и выносливости.</a:t>
            </a:r>
            <a:br>
              <a:rPr lang="ru-RU" sz="1200" b="1" dirty="0" smtClean="0"/>
            </a:br>
            <a:r>
              <a:rPr lang="ru-RU" sz="1200" b="1" dirty="0" err="1" smtClean="0"/>
              <a:t>Пранаямы</a:t>
            </a:r>
            <a:r>
              <a:rPr lang="ru-RU" sz="1200" b="1" dirty="0" smtClean="0"/>
              <a:t> - дыхательные        упражнения.</a:t>
            </a:r>
            <a:endParaRPr lang="ru-RU" sz="12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843808" y="1268760"/>
            <a:ext cx="2664296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i="1" dirty="0" smtClean="0">
                <a:solidFill>
                  <a:srgbClr val="FF0000"/>
                </a:solidFill>
              </a:rPr>
              <a:t>Как строить занятия с детьми?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b="1" dirty="0" smtClean="0"/>
              <a:t>Для дошкольников занятия желательно строить на сказочном сюжете или на сюжете из жизни природного мира, которая наполнены гимнастикой, упражнениями для развития вестибулярного аппарата, танцами, дидактическими и подвижными играми, играми на развитие внимания, памяти, логики, воображения, пластикой, сказками, речевыми играми. Все упражнения нужно делать правильно и осторожно, без напряжения.</a:t>
            </a:r>
            <a:endParaRPr lang="ru-RU" sz="14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372200" y="0"/>
            <a:ext cx="27718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i="1" dirty="0" smtClean="0">
                <a:solidFill>
                  <a:srgbClr val="FF0000"/>
                </a:solidFill>
              </a:rPr>
              <a:t>Участники занятий:</a:t>
            </a: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>Дошкольники 5-7 лет, без ограничений по группе здоровья, имеющие низкий уровень развития физических качеств; отклонения в эмоционально-волевой сфере. Программа носит развивающий характер.</a:t>
            </a:r>
            <a:endParaRPr lang="ru-RU" sz="12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300192" y="2204862"/>
            <a:ext cx="23042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i="1" dirty="0" smtClean="0">
                <a:solidFill>
                  <a:srgbClr val="FF0000"/>
                </a:solidFill>
              </a:rPr>
              <a:t>Задачи программы: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b="1" dirty="0" smtClean="0"/>
              <a:t>1. Совершенствование психических процессов.</a:t>
            </a:r>
            <a:br>
              <a:rPr lang="ru-RU" sz="1200" b="1" dirty="0" smtClean="0"/>
            </a:br>
            <a:r>
              <a:rPr lang="ru-RU" sz="1200" b="1" dirty="0" smtClean="0"/>
              <a:t>2. Познание своего характера, укрепление воли.</a:t>
            </a:r>
            <a:br>
              <a:rPr lang="ru-RU" sz="1200" b="1" dirty="0" smtClean="0"/>
            </a:br>
            <a:r>
              <a:rPr lang="ru-RU" sz="1200" b="1" dirty="0" smtClean="0"/>
              <a:t>3. Развитие внимания, сосредоточенности, организованности, воображения, фантазии, умения управлять своими поступками и чувствами.</a:t>
            </a:r>
            <a:br>
              <a:rPr lang="ru-RU" sz="1200" b="1" dirty="0" smtClean="0"/>
            </a:br>
            <a:r>
              <a:rPr lang="ru-RU" sz="1200" b="1" dirty="0" smtClean="0"/>
              <a:t>4. Развитие умения снимать усталость, укреплять слабые мышцы, развивать гибкость, улучшать осанку, правильно дышать, расслабляться. </a:t>
            </a:r>
            <a:br>
              <a:rPr lang="ru-RU" sz="1200" b="1" dirty="0" smtClean="0"/>
            </a:br>
            <a:r>
              <a:rPr lang="ru-RU" sz="1200" b="1" dirty="0" smtClean="0"/>
              <a:t>5. Учить быть, спокойным, весёлым, не причинять вреда другим.</a:t>
            </a:r>
            <a:br>
              <a:rPr lang="ru-RU" sz="1200" b="1" dirty="0" smtClean="0"/>
            </a:br>
            <a:r>
              <a:rPr lang="ru-RU" sz="1200" b="1" dirty="0" smtClean="0"/>
              <a:t>6. Формирование осанки.</a:t>
            </a:r>
            <a:br>
              <a:rPr lang="ru-RU" sz="1200" b="1" dirty="0" smtClean="0"/>
            </a:br>
            <a:r>
              <a:rPr lang="ru-RU" sz="1200" b="1" dirty="0" smtClean="0"/>
              <a:t>7. Развитие потребности</a:t>
            </a:r>
          </a:p>
          <a:p>
            <a:pPr algn="ctr"/>
            <a:r>
              <a:rPr lang="ru-RU" sz="1200" b="1" dirty="0" smtClean="0"/>
              <a:t> в здоровом образе жизни.</a:t>
            </a:r>
            <a:br>
              <a:rPr lang="ru-RU" sz="1200" b="1" dirty="0" smtClean="0"/>
            </a:br>
            <a:r>
              <a:rPr lang="ru-RU" sz="1200" b="1" dirty="0" smtClean="0"/>
              <a:t>8. Создание эмоционального благополучия.</a:t>
            </a:r>
            <a:endParaRPr lang="ru-RU" sz="1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256</Words>
  <Application>Microsoft Office PowerPoint</Application>
  <PresentationFormat>Экран (4:3)</PresentationFormat>
  <Paragraphs>23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Mir</dc:creator>
  <cp:lastModifiedBy>Mir</cp:lastModifiedBy>
  <cp:revision>23</cp:revision>
  <dcterms:created xsi:type="dcterms:W3CDTF">2018-04-20T15:32:56Z</dcterms:created>
  <dcterms:modified xsi:type="dcterms:W3CDTF">2018-04-23T16:47:01Z</dcterms:modified>
</cp:coreProperties>
</file>