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1.nubex.ru/s2911-3c9/f2709_bd/Sharon,%20Jon,%20Lou%20and%20Dan(1).jpg"/>
          <p:cNvPicPr>
            <a:picLocks noChangeAspect="1" noChangeArrowheads="1"/>
          </p:cNvPicPr>
          <p:nvPr/>
        </p:nvPicPr>
        <p:blipFill>
          <a:blip r:embed="rId2" cstate="print"/>
          <a:srcRect/>
          <a:stretch>
            <a:fillRect/>
          </a:stretch>
        </p:blipFill>
        <p:spPr bwMode="auto">
          <a:xfrm>
            <a:off x="1115616" y="3212976"/>
            <a:ext cx="4968552" cy="2981131"/>
          </a:xfrm>
          <a:prstGeom prst="rect">
            <a:avLst/>
          </a:prstGeom>
          <a:ln>
            <a:noFill/>
          </a:ln>
          <a:effectLst>
            <a:softEdge rad="112500"/>
          </a:effectLst>
        </p:spPr>
      </p:pic>
      <p:sp>
        <p:nvSpPr>
          <p:cNvPr id="4" name="Прямоугольник 3"/>
          <p:cNvSpPr/>
          <p:nvPr/>
        </p:nvSpPr>
        <p:spPr>
          <a:xfrm>
            <a:off x="251520" y="836712"/>
            <a:ext cx="4752528" cy="646331"/>
          </a:xfrm>
          <a:prstGeom prst="rect">
            <a:avLst/>
          </a:prstGeom>
        </p:spPr>
        <p:txBody>
          <a:bodyPr wrap="square">
            <a:spAutoFit/>
          </a:bodyPr>
          <a:lstStyle/>
          <a:p>
            <a:pPr algn="ctr"/>
            <a:r>
              <a:rPr lang="ru-RU" b="1" dirty="0" smtClean="0">
                <a:solidFill>
                  <a:srgbClr val="002060"/>
                </a:solidFill>
              </a:rPr>
              <a:t>МБДОУ «Детский сад общеразвивающего вида №37</a:t>
            </a:r>
            <a:r>
              <a:rPr lang="ru-RU" b="1" dirty="0" smtClean="0">
                <a:solidFill>
                  <a:srgbClr val="002060"/>
                </a:solidFill>
              </a:rPr>
              <a:t>» г.Курск</a:t>
            </a:r>
            <a:endParaRPr lang="ru-RU" b="1" dirty="0">
              <a:solidFill>
                <a:srgbClr val="002060"/>
              </a:solidFill>
            </a:endParaRPr>
          </a:p>
        </p:txBody>
      </p:sp>
      <p:sp>
        <p:nvSpPr>
          <p:cNvPr id="5" name="Прямоугольник 4"/>
          <p:cNvSpPr/>
          <p:nvPr/>
        </p:nvSpPr>
        <p:spPr>
          <a:xfrm>
            <a:off x="2286000" y="5877272"/>
            <a:ext cx="6462464" cy="646331"/>
          </a:xfrm>
          <a:prstGeom prst="rect">
            <a:avLst/>
          </a:prstGeom>
        </p:spPr>
        <p:txBody>
          <a:bodyPr wrap="square">
            <a:spAutoFit/>
          </a:bodyPr>
          <a:lstStyle/>
          <a:p>
            <a:pPr algn="r"/>
            <a:r>
              <a:rPr lang="ru-RU" b="1" dirty="0" smtClean="0">
                <a:solidFill>
                  <a:srgbClr val="002060"/>
                </a:solidFill>
              </a:rPr>
              <a:t>Инструктор по ФК:</a:t>
            </a:r>
          </a:p>
          <a:p>
            <a:pPr algn="r"/>
            <a:r>
              <a:rPr lang="ru-RU" b="1" dirty="0" smtClean="0">
                <a:solidFill>
                  <a:srgbClr val="002060"/>
                </a:solidFill>
              </a:rPr>
              <a:t>Куклина Нина Алексеевна</a:t>
            </a:r>
            <a:endParaRPr lang="ru-RU" b="1" dirty="0">
              <a:solidFill>
                <a:srgbClr val="002060"/>
              </a:solidFill>
            </a:endParaRPr>
          </a:p>
        </p:txBody>
      </p:sp>
      <p:sp>
        <p:nvSpPr>
          <p:cNvPr id="6" name="TextBox 5"/>
          <p:cNvSpPr txBox="1"/>
          <p:nvPr/>
        </p:nvSpPr>
        <p:spPr>
          <a:xfrm>
            <a:off x="971600" y="2492896"/>
            <a:ext cx="5194062" cy="523220"/>
          </a:xfrm>
          <a:prstGeom prst="rect">
            <a:avLst/>
          </a:prstGeom>
          <a:noFill/>
        </p:spPr>
        <p:txBody>
          <a:bodyPr wrap="square" rtlCol="0">
            <a:spAutoFit/>
          </a:bodyPr>
          <a:lstStyle/>
          <a:p>
            <a:r>
              <a:rPr lang="ru-RU" sz="2800" b="1" dirty="0" smtClean="0">
                <a:solidFill>
                  <a:srgbClr val="002060"/>
                </a:solidFill>
                <a:effectLst>
                  <a:outerShdw blurRad="38100" dist="38100" dir="2700000" algn="tl">
                    <a:srgbClr val="000000">
                      <a:alpha val="43137"/>
                    </a:srgbClr>
                  </a:outerShdw>
                </a:effectLst>
              </a:rPr>
              <a:t>Физическая культура дома</a:t>
            </a:r>
            <a:endParaRPr lang="ru-RU" sz="28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908720"/>
            <a:ext cx="3600400" cy="2862322"/>
          </a:xfrm>
          <a:prstGeom prst="rect">
            <a:avLst/>
          </a:prstGeom>
        </p:spPr>
        <p:txBody>
          <a:bodyPr wrap="square">
            <a:spAutoFit/>
          </a:bodyPr>
          <a:lstStyle/>
          <a:p>
            <a:r>
              <a:rPr lang="ru-RU" sz="2000" b="1" dirty="0" smtClean="0">
                <a:solidFill>
                  <a:srgbClr val="002060"/>
                </a:solidFill>
              </a:rPr>
              <a:t>Рано утром на </a:t>
            </a:r>
            <a:r>
              <a:rPr lang="ru-RU" sz="2000" b="1" dirty="0" smtClean="0">
                <a:solidFill>
                  <a:srgbClr val="002060"/>
                </a:solidFill>
              </a:rPr>
              <a:t>зарядку</a:t>
            </a:r>
          </a:p>
          <a:p>
            <a:r>
              <a:rPr lang="ru-RU" sz="2000" b="1" dirty="0" smtClean="0">
                <a:solidFill>
                  <a:srgbClr val="002060"/>
                </a:solidFill>
              </a:rPr>
              <a:t> </a:t>
            </a:r>
            <a:r>
              <a:rPr lang="ru-RU" sz="2000" b="1" dirty="0" smtClean="0">
                <a:solidFill>
                  <a:srgbClr val="002060"/>
                </a:solidFill>
              </a:rPr>
              <a:t>Выходили </a:t>
            </a:r>
            <a:r>
              <a:rPr lang="ru-RU" sz="2000" b="1" dirty="0" smtClean="0">
                <a:solidFill>
                  <a:srgbClr val="002060"/>
                </a:solidFill>
              </a:rPr>
              <a:t>по – порядку:</a:t>
            </a:r>
          </a:p>
          <a:p>
            <a:r>
              <a:rPr lang="ru-RU" sz="2000" b="1" dirty="0" smtClean="0">
                <a:solidFill>
                  <a:srgbClr val="002060"/>
                </a:solidFill>
              </a:rPr>
              <a:t> </a:t>
            </a:r>
            <a:r>
              <a:rPr lang="ru-RU" sz="2000" b="1" dirty="0" smtClean="0">
                <a:solidFill>
                  <a:srgbClr val="002060"/>
                </a:solidFill>
              </a:rPr>
              <a:t>Пес-Барбос, утенок </a:t>
            </a:r>
            <a:r>
              <a:rPr lang="ru-RU" sz="2000" b="1" dirty="0" smtClean="0">
                <a:solidFill>
                  <a:srgbClr val="002060"/>
                </a:solidFill>
              </a:rPr>
              <a:t>смелый</a:t>
            </a:r>
          </a:p>
          <a:p>
            <a:r>
              <a:rPr lang="ru-RU" sz="2000" b="1" dirty="0" smtClean="0">
                <a:solidFill>
                  <a:srgbClr val="002060"/>
                </a:solidFill>
              </a:rPr>
              <a:t> </a:t>
            </a:r>
            <a:r>
              <a:rPr lang="ru-RU" sz="2000" b="1" dirty="0" smtClean="0">
                <a:solidFill>
                  <a:srgbClr val="002060"/>
                </a:solidFill>
              </a:rPr>
              <a:t>И котенок белый-белый. </a:t>
            </a:r>
            <a:endParaRPr lang="ru-RU" sz="2000" b="1" dirty="0" smtClean="0">
              <a:solidFill>
                <a:srgbClr val="002060"/>
              </a:solidFill>
            </a:endParaRPr>
          </a:p>
          <a:p>
            <a:r>
              <a:rPr lang="ru-RU" sz="2000" b="1" dirty="0" smtClean="0">
                <a:solidFill>
                  <a:srgbClr val="002060"/>
                </a:solidFill>
              </a:rPr>
              <a:t>Раз-два</a:t>
            </a:r>
            <a:r>
              <a:rPr lang="ru-RU" sz="2000" b="1" dirty="0" smtClean="0">
                <a:solidFill>
                  <a:srgbClr val="002060"/>
                </a:solidFill>
              </a:rPr>
              <a:t>, три-четыре</a:t>
            </a:r>
            <a:r>
              <a:rPr lang="ru-RU" sz="2000" b="1" dirty="0" smtClean="0">
                <a:solidFill>
                  <a:srgbClr val="002060"/>
                </a:solidFill>
              </a:rPr>
              <a:t>,</a:t>
            </a:r>
          </a:p>
          <a:p>
            <a:r>
              <a:rPr lang="ru-RU" sz="2000" b="1" dirty="0" smtClean="0">
                <a:solidFill>
                  <a:srgbClr val="002060"/>
                </a:solidFill>
              </a:rPr>
              <a:t> </a:t>
            </a:r>
            <a:r>
              <a:rPr lang="ru-RU" sz="2000" b="1" dirty="0" smtClean="0">
                <a:solidFill>
                  <a:srgbClr val="002060"/>
                </a:solidFill>
              </a:rPr>
              <a:t>Хвост трубой, а лапки шире</a:t>
            </a:r>
            <a:r>
              <a:rPr lang="ru-RU" sz="2000" b="1" dirty="0" smtClean="0">
                <a:solidFill>
                  <a:srgbClr val="002060"/>
                </a:solidFill>
              </a:rPr>
              <a:t>.</a:t>
            </a:r>
          </a:p>
          <a:p>
            <a:r>
              <a:rPr lang="ru-RU" sz="2000" b="1" dirty="0" smtClean="0">
                <a:solidFill>
                  <a:srgbClr val="002060"/>
                </a:solidFill>
              </a:rPr>
              <a:t> </a:t>
            </a:r>
            <a:r>
              <a:rPr lang="ru-RU" sz="2000" b="1" dirty="0" smtClean="0">
                <a:solidFill>
                  <a:srgbClr val="002060"/>
                </a:solidFill>
              </a:rPr>
              <a:t>И ты тоже не ленись, </a:t>
            </a:r>
            <a:endParaRPr lang="ru-RU" sz="2000" b="1" dirty="0" smtClean="0">
              <a:solidFill>
                <a:srgbClr val="002060"/>
              </a:solidFill>
            </a:endParaRPr>
          </a:p>
          <a:p>
            <a:r>
              <a:rPr lang="ru-RU" sz="2000" b="1" dirty="0" smtClean="0">
                <a:solidFill>
                  <a:srgbClr val="002060"/>
                </a:solidFill>
              </a:rPr>
              <a:t>Рядом </a:t>
            </a:r>
            <a:r>
              <a:rPr lang="ru-RU" sz="2000" b="1" dirty="0" smtClean="0">
                <a:solidFill>
                  <a:srgbClr val="002060"/>
                </a:solidFill>
              </a:rPr>
              <a:t>с ними становись.</a:t>
            </a:r>
            <a:r>
              <a:rPr lang="ru-RU" sz="2000" dirty="0" smtClean="0"/>
              <a:t/>
            </a:r>
            <a:br>
              <a:rPr lang="ru-RU" sz="2000" dirty="0" smtClean="0"/>
            </a:br>
            <a:endParaRPr lang="ru-RU" sz="2000" dirty="0"/>
          </a:p>
        </p:txBody>
      </p:sp>
      <p:pic>
        <p:nvPicPr>
          <p:cNvPr id="2050" name="Picture 2" descr="https://theslide.ru/img/thumbs/26db4fc5d035637d7baa1259c2ebd8d1-800x.jpg"/>
          <p:cNvPicPr>
            <a:picLocks noChangeAspect="1" noChangeArrowheads="1"/>
          </p:cNvPicPr>
          <p:nvPr/>
        </p:nvPicPr>
        <p:blipFill>
          <a:blip r:embed="rId2" cstate="print"/>
          <a:srcRect l="42524" t="3780" r="4556" b="5501"/>
          <a:stretch>
            <a:fillRect/>
          </a:stretch>
        </p:blipFill>
        <p:spPr bwMode="auto">
          <a:xfrm>
            <a:off x="4860032" y="1124744"/>
            <a:ext cx="4032448" cy="5184576"/>
          </a:xfrm>
          <a:prstGeom prst="rect">
            <a:avLst/>
          </a:prstGeom>
          <a:ln>
            <a:noFill/>
          </a:ln>
          <a:effectLst>
            <a:softEdge rad="112500"/>
          </a:effectLst>
        </p:spPr>
      </p:pic>
      <p:pic>
        <p:nvPicPr>
          <p:cNvPr id="2052" name="Picture 4" descr="https://i.ytimg.com/vi/hsifdz8vGhc/maxresdefault.jpg"/>
          <p:cNvPicPr>
            <a:picLocks noChangeAspect="1" noChangeArrowheads="1"/>
          </p:cNvPicPr>
          <p:nvPr/>
        </p:nvPicPr>
        <p:blipFill>
          <a:blip r:embed="rId3" cstate="print"/>
          <a:srcRect l="10938" t="2778"/>
          <a:stretch>
            <a:fillRect/>
          </a:stretch>
        </p:blipFill>
        <p:spPr bwMode="auto">
          <a:xfrm>
            <a:off x="323528" y="4077072"/>
            <a:ext cx="4104455" cy="252028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780928"/>
            <a:ext cx="7560840" cy="707886"/>
          </a:xfrm>
          <a:prstGeom prst="rect">
            <a:avLst/>
          </a:prstGeom>
        </p:spPr>
        <p:txBody>
          <a:bodyPr wrap="square">
            <a:spAutoFit/>
          </a:bodyPr>
          <a:lstStyle/>
          <a:p>
            <a:pPr algn="ctr"/>
            <a:r>
              <a:rPr lang="ru-RU" sz="2000" b="1" dirty="0" smtClean="0">
                <a:solidFill>
                  <a:srgbClr val="002060"/>
                </a:solidFill>
              </a:rPr>
              <a:t>Ходьба </a:t>
            </a:r>
            <a:r>
              <a:rPr lang="ru-RU" sz="2000" b="1" dirty="0" smtClean="0">
                <a:solidFill>
                  <a:srgbClr val="002060"/>
                </a:solidFill>
              </a:rPr>
              <a:t>на месте с правильной осанкой, высоким подниманием бедер и движением </a:t>
            </a:r>
            <a:r>
              <a:rPr lang="ru-RU" sz="2000" b="1" dirty="0" smtClean="0">
                <a:solidFill>
                  <a:srgbClr val="002060"/>
                </a:solidFill>
              </a:rPr>
              <a:t>рук.</a:t>
            </a:r>
            <a:endParaRPr lang="ru-RU" sz="2000" b="1" dirty="0">
              <a:solidFill>
                <a:srgbClr val="002060"/>
              </a:solidFill>
            </a:endParaRPr>
          </a:p>
        </p:txBody>
      </p:sp>
      <p:sp>
        <p:nvSpPr>
          <p:cNvPr id="16385" name="Rectangle 1"/>
          <p:cNvSpPr>
            <a:spLocks noChangeArrowheads="1"/>
          </p:cNvSpPr>
          <p:nvPr/>
        </p:nvSpPr>
        <p:spPr bwMode="auto">
          <a:xfrm>
            <a:off x="467544" y="974534"/>
            <a:ext cx="82809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cs typeface="Arial" pitchFamily="34" charset="0"/>
            </a:endParaRPr>
          </a:p>
        </p:txBody>
      </p:sp>
      <p:pic>
        <p:nvPicPr>
          <p:cNvPr id="4" name="Рисунок 3" descr="1.jfif"/>
          <p:cNvPicPr>
            <a:picLocks noChangeAspect="1"/>
          </p:cNvPicPr>
          <p:nvPr/>
        </p:nvPicPr>
        <p:blipFill>
          <a:blip r:embed="rId2" cstate="print"/>
          <a:stretch>
            <a:fillRect/>
          </a:stretch>
        </p:blipFill>
        <p:spPr>
          <a:xfrm>
            <a:off x="827584" y="3501008"/>
            <a:ext cx="7848872" cy="3011113"/>
          </a:xfrm>
          <a:prstGeom prst="rect">
            <a:avLst/>
          </a:prstGeom>
          <a:ln>
            <a:noFill/>
          </a:ln>
          <a:effectLst>
            <a:outerShdw blurRad="292100" dist="139700" dir="2700000" algn="tl" rotWithShape="0">
              <a:srgbClr val="333333">
                <a:alpha val="65000"/>
              </a:srgbClr>
            </a:outerShdw>
          </a:effectLst>
        </p:spPr>
      </p:pic>
      <p:sp>
        <p:nvSpPr>
          <p:cNvPr id="5" name="Скругленный прямоугольник 4"/>
          <p:cNvSpPr/>
          <p:nvPr/>
        </p:nvSpPr>
        <p:spPr>
          <a:xfrm>
            <a:off x="323528" y="764704"/>
            <a:ext cx="8352928" cy="19442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ea typeface="Times New Roman" pitchFamily="18" charset="0"/>
                <a:cs typeface="Arial" pitchFamily="34" charset="0"/>
              </a:rPr>
              <a:t>Продолжением работы на занятии по физической культуре являются домашние задания. Они повышают объем двигательной активности детей, улучшают их физическую подготовленность, укрепляют здоровье. Общее время выполнения домашнего задания не должно превышать 15-20 минут. В домашние задания  мы можем включить такие упражнения</a:t>
            </a:r>
            <a:r>
              <a:rPr lang="ru-RU" sz="2000" dirty="0" smtClean="0">
                <a:solidFill>
                  <a:schemeClr val="tx1"/>
                </a:solidFill>
                <a:ea typeface="Times New Roman" pitchFamily="18" charset="0"/>
                <a:cs typeface="Arial" pitchFamily="34" charset="0"/>
              </a:rPr>
              <a:t>:</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649759"/>
            <a:ext cx="3600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ea typeface="Times New Roman" pitchFamily="18" charset="0"/>
                <a:cs typeface="Arial" pitchFamily="34" charset="0"/>
              </a:rPr>
              <a:t>Прыжки на месте, примерная высота 20-30 см, не забывать о   мягком приземлении.</a:t>
            </a:r>
            <a:endParaRPr kumimoji="0" lang="ru-RU" sz="2000" b="1" i="0" u="none" strike="noStrike" cap="none" normalizeH="0" baseline="0" dirty="0" smtClean="0">
              <a:ln>
                <a:noFill/>
              </a:ln>
              <a:solidFill>
                <a:srgbClr val="002060"/>
              </a:solidFill>
              <a:effectLst/>
              <a:cs typeface="Arial" pitchFamily="34" charset="0"/>
            </a:endParaRPr>
          </a:p>
        </p:txBody>
      </p:sp>
      <p:pic>
        <p:nvPicPr>
          <p:cNvPr id="17411" name="Picture 3" descr="https://documents.infourok.ru/29771227-0931-4111-968f-89eca225be62/0/image014.jpg"/>
          <p:cNvPicPr>
            <a:picLocks noChangeAspect="1" noChangeArrowheads="1"/>
          </p:cNvPicPr>
          <p:nvPr/>
        </p:nvPicPr>
        <p:blipFill>
          <a:blip r:embed="rId2" cstate="print"/>
          <a:srcRect/>
          <a:stretch>
            <a:fillRect/>
          </a:stretch>
        </p:blipFill>
        <p:spPr bwMode="auto">
          <a:xfrm>
            <a:off x="3779912" y="1412776"/>
            <a:ext cx="4886051" cy="2379980"/>
          </a:xfrm>
          <a:prstGeom prst="rect">
            <a:avLst/>
          </a:prstGeom>
          <a:noFill/>
        </p:spPr>
      </p:pic>
      <p:pic>
        <p:nvPicPr>
          <p:cNvPr id="17415" name="Picture 7" descr="http://worldofschool.ru/public/page_images/1027/z4_8.jpg"/>
          <p:cNvPicPr>
            <a:picLocks noChangeAspect="1" noChangeArrowheads="1"/>
          </p:cNvPicPr>
          <p:nvPr/>
        </p:nvPicPr>
        <p:blipFill>
          <a:blip r:embed="rId3" cstate="print"/>
          <a:srcRect/>
          <a:stretch>
            <a:fillRect/>
          </a:stretch>
        </p:blipFill>
        <p:spPr bwMode="auto">
          <a:xfrm>
            <a:off x="467544" y="4797152"/>
            <a:ext cx="5286375" cy="1743076"/>
          </a:xfrm>
          <a:prstGeom prst="rect">
            <a:avLst/>
          </a:prstGeom>
          <a:noFill/>
        </p:spPr>
      </p:pic>
      <p:sp>
        <p:nvSpPr>
          <p:cNvPr id="6" name="TextBox 5"/>
          <p:cNvSpPr txBox="1"/>
          <p:nvPr/>
        </p:nvSpPr>
        <p:spPr>
          <a:xfrm>
            <a:off x="827584" y="4293096"/>
            <a:ext cx="4035079" cy="400110"/>
          </a:xfrm>
          <a:prstGeom prst="rect">
            <a:avLst/>
          </a:prstGeom>
          <a:noFill/>
        </p:spPr>
        <p:txBody>
          <a:bodyPr wrap="none" rtlCol="0">
            <a:spAutoFit/>
          </a:bodyPr>
          <a:lstStyle/>
          <a:p>
            <a:r>
              <a:rPr lang="ru-RU" sz="2000" dirty="0" smtClean="0"/>
              <a:t> </a:t>
            </a:r>
            <a:r>
              <a:rPr lang="ru-RU" sz="2000" b="1" dirty="0" smtClean="0">
                <a:solidFill>
                  <a:srgbClr val="002060"/>
                </a:solidFill>
              </a:rPr>
              <a:t>Прыжки ноги вместе – ноги врозь</a:t>
            </a:r>
            <a:endParaRPr lang="ru-RU" sz="2000"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bs.twimg.com/media/EaQWzVPWAAQcS37.png"/>
          <p:cNvPicPr>
            <a:picLocks noChangeAspect="1" noChangeArrowheads="1"/>
          </p:cNvPicPr>
          <p:nvPr/>
        </p:nvPicPr>
        <p:blipFill>
          <a:blip r:embed="rId2" cstate="print"/>
          <a:srcRect/>
          <a:stretch>
            <a:fillRect/>
          </a:stretch>
        </p:blipFill>
        <p:spPr bwMode="auto">
          <a:xfrm>
            <a:off x="467544" y="3284984"/>
            <a:ext cx="4119378" cy="2883565"/>
          </a:xfrm>
          <a:prstGeom prst="rect">
            <a:avLst/>
          </a:prstGeom>
          <a:ln>
            <a:noFill/>
          </a:ln>
          <a:effectLst>
            <a:softEdge rad="112500"/>
          </a:effectLst>
        </p:spPr>
      </p:pic>
      <p:pic>
        <p:nvPicPr>
          <p:cNvPr id="18436" name="Picture 4" descr="https://ds04.infourok.ru/uploads/ex/10ac/00134a8b-5330524b/hello_html_47df6c94.jpg"/>
          <p:cNvPicPr>
            <a:picLocks noChangeAspect="1" noChangeArrowheads="1"/>
          </p:cNvPicPr>
          <p:nvPr/>
        </p:nvPicPr>
        <p:blipFill>
          <a:blip r:embed="rId3" cstate="print"/>
          <a:srcRect/>
          <a:stretch>
            <a:fillRect/>
          </a:stretch>
        </p:blipFill>
        <p:spPr bwMode="auto">
          <a:xfrm>
            <a:off x="5004048" y="1196752"/>
            <a:ext cx="3895060" cy="3384376"/>
          </a:xfrm>
          <a:prstGeom prst="rect">
            <a:avLst/>
          </a:prstGeom>
          <a:ln>
            <a:noFill/>
          </a:ln>
          <a:effectLst>
            <a:softEdge rad="112500"/>
          </a:effectLst>
        </p:spPr>
      </p:pic>
      <p:sp>
        <p:nvSpPr>
          <p:cNvPr id="4" name="TextBox 3"/>
          <p:cNvSpPr txBox="1"/>
          <p:nvPr/>
        </p:nvSpPr>
        <p:spPr>
          <a:xfrm>
            <a:off x="899592" y="1772816"/>
            <a:ext cx="3672408" cy="707886"/>
          </a:xfrm>
          <a:prstGeom prst="rect">
            <a:avLst/>
          </a:prstGeom>
          <a:noFill/>
        </p:spPr>
        <p:txBody>
          <a:bodyPr wrap="square" rtlCol="0">
            <a:spAutoFit/>
          </a:bodyPr>
          <a:lstStyle/>
          <a:p>
            <a:pPr algn="ctr"/>
            <a:r>
              <a:rPr lang="ru-RU" sz="2000" b="1" dirty="0" smtClean="0">
                <a:solidFill>
                  <a:srgbClr val="002060"/>
                </a:solidFill>
              </a:rPr>
              <a:t>Упражнения на равновесие и координацию</a:t>
            </a:r>
            <a:endParaRPr lang="ru-RU" sz="2000"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4608512" cy="3170099"/>
          </a:xfrm>
          <a:prstGeom prst="rect">
            <a:avLst/>
          </a:prstGeom>
        </p:spPr>
        <p:txBody>
          <a:bodyPr wrap="square">
            <a:spAutoFit/>
          </a:bodyPr>
          <a:lstStyle/>
          <a:p>
            <a:r>
              <a:rPr lang="ru-RU" sz="2000" b="1" dirty="0" smtClean="0">
                <a:solidFill>
                  <a:srgbClr val="002060"/>
                </a:solidFill>
              </a:rPr>
              <a:t>Упражнения из и.п.: лежа на животе, руки согнуты в локтевых суставах и разведены в стороны, кисти – одна на другой под подбородком, ступни вместе. Поднимание головы и рук назад или в стороны; поднимание головы и рук, согнутых в локтевых суставах (локти назад, лопатки соединены); поднимание головы и туловища, руки на поясе.</a:t>
            </a:r>
            <a:endParaRPr lang="ru-RU" sz="2000" b="1" dirty="0">
              <a:solidFill>
                <a:srgbClr val="002060"/>
              </a:solidFill>
            </a:endParaRPr>
          </a:p>
        </p:txBody>
      </p:sp>
      <p:pic>
        <p:nvPicPr>
          <p:cNvPr id="19460" name="Picture 4" descr="https://www.syl.ru/misc/i/ni/1/1/0/9/6/5/3/i/1109653.jpg"/>
          <p:cNvPicPr>
            <a:picLocks noChangeAspect="1" noChangeArrowheads="1"/>
          </p:cNvPicPr>
          <p:nvPr/>
        </p:nvPicPr>
        <p:blipFill>
          <a:blip r:embed="rId2" cstate="print"/>
          <a:srcRect b="38616"/>
          <a:stretch>
            <a:fillRect/>
          </a:stretch>
        </p:blipFill>
        <p:spPr bwMode="auto">
          <a:xfrm>
            <a:off x="3851920" y="3356992"/>
            <a:ext cx="5112568" cy="333662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12776"/>
            <a:ext cx="3888432" cy="1323439"/>
          </a:xfrm>
          <a:prstGeom prst="rect">
            <a:avLst/>
          </a:prstGeom>
        </p:spPr>
        <p:txBody>
          <a:bodyPr wrap="square">
            <a:spAutoFit/>
          </a:bodyPr>
          <a:lstStyle/>
          <a:p>
            <a:r>
              <a:rPr lang="ru-RU" sz="2000" b="1" dirty="0" smtClean="0">
                <a:solidFill>
                  <a:srgbClr val="002060"/>
                </a:solidFill>
              </a:rPr>
              <a:t>Приседания на полной стопе, вытягивание рук вперед. Приседания на носках, руки впереди. То же – руки на поясе.</a:t>
            </a:r>
            <a:endParaRPr lang="ru-RU" sz="2000" b="1" dirty="0">
              <a:solidFill>
                <a:srgbClr val="002060"/>
              </a:solidFill>
            </a:endParaRPr>
          </a:p>
        </p:txBody>
      </p:sp>
      <p:pic>
        <p:nvPicPr>
          <p:cNvPr id="20482" name="Picture 2" descr="https://cuddleschildclinics.com/wp-content/uploads/2017/04/h7-img-6-768x850.png"/>
          <p:cNvPicPr>
            <a:picLocks noChangeAspect="1" noChangeArrowheads="1"/>
          </p:cNvPicPr>
          <p:nvPr/>
        </p:nvPicPr>
        <p:blipFill>
          <a:blip r:embed="rId2" cstate="print"/>
          <a:srcRect/>
          <a:stretch>
            <a:fillRect/>
          </a:stretch>
        </p:blipFill>
        <p:spPr bwMode="auto">
          <a:xfrm>
            <a:off x="4409685" y="2276872"/>
            <a:ext cx="4525187" cy="50083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5832648" cy="1323439"/>
          </a:xfrm>
          <a:prstGeom prst="rect">
            <a:avLst/>
          </a:prstGeom>
        </p:spPr>
        <p:txBody>
          <a:bodyPr wrap="square">
            <a:spAutoFit/>
          </a:bodyPr>
          <a:lstStyle/>
          <a:p>
            <a:r>
              <a:rPr lang="ru-RU" sz="2000" b="1" dirty="0" smtClean="0">
                <a:solidFill>
                  <a:srgbClr val="002060"/>
                </a:solidFill>
              </a:rPr>
              <a:t>Упражнения для мышц стопы: захват легких предметов (малого мяча, </a:t>
            </a:r>
            <a:r>
              <a:rPr lang="ru-RU" sz="2000" b="1" dirty="0" smtClean="0">
                <a:solidFill>
                  <a:srgbClr val="002060"/>
                </a:solidFill>
              </a:rPr>
              <a:t>карандаша, платочка и </a:t>
            </a:r>
            <a:r>
              <a:rPr lang="ru-RU" sz="2000" b="1" dirty="0" smtClean="0">
                <a:solidFill>
                  <a:srgbClr val="002060"/>
                </a:solidFill>
              </a:rPr>
              <a:t>т.п.) пальцами ног, сгибая стопу в положении сидя.</a:t>
            </a:r>
            <a:endParaRPr lang="ru-RU" sz="2000" b="1" dirty="0">
              <a:solidFill>
                <a:srgbClr val="002060"/>
              </a:solidFill>
            </a:endParaRPr>
          </a:p>
        </p:txBody>
      </p:sp>
      <p:pic>
        <p:nvPicPr>
          <p:cNvPr id="21506" name="Picture 2" descr="https://ds02.infourok.ru/uploads/ex/0230/000161bf-68dd142a/img16.jpg"/>
          <p:cNvPicPr>
            <a:picLocks noChangeAspect="1" noChangeArrowheads="1"/>
          </p:cNvPicPr>
          <p:nvPr/>
        </p:nvPicPr>
        <p:blipFill>
          <a:blip r:embed="rId2" cstate="print"/>
          <a:srcRect l="13387" t="16400" r="15739" b="4851"/>
          <a:stretch>
            <a:fillRect/>
          </a:stretch>
        </p:blipFill>
        <p:spPr bwMode="auto">
          <a:xfrm>
            <a:off x="2987824" y="1796818"/>
            <a:ext cx="5760640" cy="4800533"/>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52736"/>
            <a:ext cx="4968552" cy="2215991"/>
          </a:xfrm>
          <a:prstGeom prst="rect">
            <a:avLst/>
          </a:prstGeom>
        </p:spPr>
        <p:txBody>
          <a:bodyPr wrap="square">
            <a:spAutoFit/>
          </a:bodyPr>
          <a:lstStyle/>
          <a:p>
            <a:r>
              <a:rPr lang="ru-RU" sz="2000" b="1" dirty="0" smtClean="0">
                <a:solidFill>
                  <a:srgbClr val="002060"/>
                </a:solidFill>
              </a:rPr>
              <a:t>Если хочешь стать умелым, быстрым,  сильным, ловким, смелым.  </a:t>
            </a:r>
            <a:endParaRPr lang="ru-RU" sz="2000" b="1" dirty="0" smtClean="0">
              <a:solidFill>
                <a:srgbClr val="002060"/>
              </a:solidFill>
            </a:endParaRPr>
          </a:p>
          <a:p>
            <a:r>
              <a:rPr lang="ru-RU" sz="2000" b="1" dirty="0" smtClean="0">
                <a:solidFill>
                  <a:srgbClr val="002060"/>
                </a:solidFill>
              </a:rPr>
              <a:t>Физкультурой </a:t>
            </a:r>
            <a:r>
              <a:rPr lang="ru-RU" sz="2000" b="1" dirty="0" smtClean="0">
                <a:solidFill>
                  <a:srgbClr val="002060"/>
                </a:solidFill>
              </a:rPr>
              <a:t>занимайся, </a:t>
            </a:r>
            <a:endParaRPr lang="ru-RU" sz="2000" b="1" dirty="0" smtClean="0">
              <a:solidFill>
                <a:srgbClr val="002060"/>
              </a:solidFill>
            </a:endParaRPr>
          </a:p>
          <a:p>
            <a:r>
              <a:rPr lang="ru-RU" sz="2000" b="1" dirty="0" smtClean="0">
                <a:solidFill>
                  <a:srgbClr val="002060"/>
                </a:solidFill>
              </a:rPr>
              <a:t> </a:t>
            </a:r>
            <a:r>
              <a:rPr lang="ru-RU" sz="2000" b="1" dirty="0" smtClean="0">
                <a:solidFill>
                  <a:srgbClr val="002060"/>
                </a:solidFill>
              </a:rPr>
              <a:t>И водою обливайся,  </a:t>
            </a:r>
            <a:endParaRPr lang="ru-RU" sz="2000" b="1" dirty="0" smtClean="0">
              <a:solidFill>
                <a:srgbClr val="002060"/>
              </a:solidFill>
            </a:endParaRPr>
          </a:p>
          <a:p>
            <a:r>
              <a:rPr lang="ru-RU" sz="2000" b="1" dirty="0" smtClean="0">
                <a:solidFill>
                  <a:srgbClr val="002060"/>
                </a:solidFill>
              </a:rPr>
              <a:t>Никогда </a:t>
            </a:r>
            <a:r>
              <a:rPr lang="ru-RU" sz="2000" b="1" dirty="0" smtClean="0">
                <a:solidFill>
                  <a:srgbClr val="002060"/>
                </a:solidFill>
              </a:rPr>
              <a:t>не унывай, </a:t>
            </a:r>
            <a:endParaRPr lang="ru-RU" sz="2000" b="1" dirty="0" smtClean="0">
              <a:solidFill>
                <a:srgbClr val="002060"/>
              </a:solidFill>
            </a:endParaRPr>
          </a:p>
          <a:p>
            <a:r>
              <a:rPr lang="ru-RU" sz="2000" b="1" dirty="0" smtClean="0">
                <a:solidFill>
                  <a:srgbClr val="002060"/>
                </a:solidFill>
              </a:rPr>
              <a:t> </a:t>
            </a:r>
            <a:r>
              <a:rPr lang="ru-RU" sz="2000" b="1" dirty="0" smtClean="0">
                <a:solidFill>
                  <a:srgbClr val="002060"/>
                </a:solidFill>
              </a:rPr>
              <a:t>В ногу весело </a:t>
            </a:r>
            <a:r>
              <a:rPr lang="ru-RU" sz="2000" b="1" dirty="0" smtClean="0">
                <a:solidFill>
                  <a:srgbClr val="002060"/>
                </a:solidFill>
              </a:rPr>
              <a:t>шагай!</a:t>
            </a:r>
            <a:r>
              <a:rPr lang="ru-RU" dirty="0" smtClean="0"/>
              <a:t/>
            </a:r>
            <a:br>
              <a:rPr lang="ru-RU" dirty="0" smtClean="0"/>
            </a:br>
            <a:endParaRPr lang="ru-RU" dirty="0"/>
          </a:p>
        </p:txBody>
      </p:sp>
      <p:pic>
        <p:nvPicPr>
          <p:cNvPr id="22530" name="Picture 2" descr="https://avatars.mds.yandex.net/get-pdb/1723220/1fcc6452-200c-4c72-a0e3-6b7285d10e3a/s1200"/>
          <p:cNvPicPr>
            <a:picLocks noChangeAspect="1" noChangeArrowheads="1"/>
          </p:cNvPicPr>
          <p:nvPr/>
        </p:nvPicPr>
        <p:blipFill>
          <a:blip r:embed="rId2" cstate="print"/>
          <a:srcRect/>
          <a:stretch>
            <a:fillRect/>
          </a:stretch>
        </p:blipFill>
        <p:spPr bwMode="auto">
          <a:xfrm>
            <a:off x="3131840" y="2276872"/>
            <a:ext cx="5791498" cy="434362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272</Words>
  <Application>Microsoft Office PowerPoint</Application>
  <PresentationFormat>Экран (4:3)</PresentationFormat>
  <Paragraphs>26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Nina</dc:creator>
  <cp:lastModifiedBy>Пользователь Windows</cp:lastModifiedBy>
  <cp:revision>9</cp:revision>
  <dcterms:created xsi:type="dcterms:W3CDTF">2021-10-29T06:28:26Z</dcterms:created>
  <dcterms:modified xsi:type="dcterms:W3CDTF">2021-10-29T07:40:29Z</dcterms:modified>
</cp:coreProperties>
</file>