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65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776263_33-phonoteka_org-p-delovie-foni-detskie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47667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«Детский сад общеразвивающего вида №37»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г.Курск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772816"/>
            <a:ext cx="56166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для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Ёжики массажные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здоровья важные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5512" y="6093296"/>
            <a:ext cx="642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Инструктор по ФК: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Куклина Нина Алексеевна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vidy-i-vybor-massazhnyh-myachej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429000"/>
            <a:ext cx="3358005" cy="260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2204864"/>
          <a:ext cx="8136904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3672408">
                <a:tc>
                  <a:txBody>
                    <a:bodyPr/>
                    <a:lstStyle/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Ты катись, катись, мой мячик, 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От ладони к пальчикам. 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Дай здоровье всем ребятам: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Девочкам и мальчикам.</a:t>
                      </a:r>
                    </a:p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C00000"/>
                          </a:solidFill>
                        </a:rPr>
                        <a:t> 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катаем мяч между ладошками по кругу</a:t>
                      </a:r>
                    </a:p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катаем мяч между ладошками вверх – вниз</a:t>
                      </a:r>
                    </a:p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делаем мячом круговые движения по ладошке движения мячом по ладошке вверх – вниз, можно от ладони по каждому пальчику)</a:t>
                      </a:r>
                      <a:endParaRPr lang="ru-RU" sz="2000" b="1" i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6000" y="47667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«Катись мой мячик»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484784"/>
          <a:ext cx="820891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60040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Ёжик в руки мы возьмем, 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Покатаем и потрем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Вверх подбросим и поймаем, 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 иголки посчитаем. 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Пустим ежика на стол, 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Ручкой ежика прижмем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 немножко покатаем, 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Потом ручку поменяем.</a:t>
                      </a:r>
                    </a:p>
                    <a:p>
                      <a:endParaRPr lang="ru-RU" sz="2000" b="0" i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dirty="0" smtClean="0">
                          <a:solidFill>
                            <a:srgbClr val="C00000"/>
                          </a:solidFill>
                        </a:rPr>
                        <a:t> </a:t>
                      </a:r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берем массажный мячик</a:t>
                      </a:r>
                    </a:p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катаем мяч между ладошек</a:t>
                      </a:r>
                    </a:p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подбрасываем мяч вверх и ловим</a:t>
                      </a:r>
                    </a:p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пальчиками одной руки нажимаем 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 шипы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кладем мячик на стол</a:t>
                      </a:r>
                    </a:p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рукой прижимаем мячик</a:t>
                      </a:r>
                    </a:p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рукой катаем мячик по кругу или вверх – вниз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меняем руку и тоже катаем мячик</a:t>
                      </a:r>
                      <a:endParaRPr lang="ru-RU" sz="2000" b="0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6000" y="26064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«Ёжик»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76672"/>
            <a:ext cx="7272808" cy="43204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Уважаемые родители, не забывайте, что уровень развития движений ребенка определяет уровень его физического и психического развития. Чем выше его двигательная активность, тем он лучше развивается. Чем активнее и точнее движение пальцев у малыша, тем быстрее он начинает говорить. Поэтому, начиная с самого раннего возраста, развитию общей и мелкой моторики ребенка необходимо уделять особое внимание. Помните, что здоровье ваших детей в ваших руках. Катайте мячи, играйте с детьми и будьте здоровы!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vidy-i-vybor-massazhnyh-myachej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298186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548680"/>
            <a:ext cx="7128792" cy="16561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Мяч одна из любимых игрушек всех детей. Игры с мячом бесценны по своей значимости для здоровья, эмоционального комфорта, физического и интеллектуального развития ребенка дошкольного возраста. 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3928" y="2492896"/>
            <a:ext cx="4824536" cy="19442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Мяч </a:t>
            </a:r>
            <a:r>
              <a:rPr lang="ru-RU" sz="2000" dirty="0" smtClean="0">
                <a:solidFill>
                  <a:srgbClr val="C00000"/>
                </a:solidFill>
              </a:rPr>
              <a:t>не только предмет </a:t>
            </a:r>
            <a:r>
              <a:rPr lang="ru-RU" sz="2000" dirty="0" smtClean="0">
                <a:solidFill>
                  <a:srgbClr val="C00000"/>
                </a:solidFill>
              </a:rPr>
              <a:t>развлечения</a:t>
            </a:r>
            <a:r>
              <a:rPr lang="ru-RU" sz="2000" dirty="0" smtClean="0">
                <a:solidFill>
                  <a:srgbClr val="C00000"/>
                </a:solidFill>
              </a:rPr>
              <a:t>, но и способствует: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общей двигательной активности;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развивает координацию движений;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ориентацию в пространстве, ловкость.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797152"/>
            <a:ext cx="8208912" cy="187220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Игры с </a:t>
            </a:r>
            <a:r>
              <a:rPr lang="ru-RU" sz="2000" b="1" dirty="0" smtClean="0">
                <a:solidFill>
                  <a:srgbClr val="C00000"/>
                </a:solidFill>
              </a:rPr>
              <a:t>массажными мячиками </a:t>
            </a:r>
            <a:r>
              <a:rPr lang="ru-RU" sz="2000" dirty="0" smtClean="0">
                <a:solidFill>
                  <a:srgbClr val="C00000"/>
                </a:solidFill>
              </a:rPr>
              <a:t>очень полезны для </a:t>
            </a:r>
            <a:r>
              <a:rPr lang="ru-RU" sz="2000" dirty="0" smtClean="0">
                <a:solidFill>
                  <a:srgbClr val="C00000"/>
                </a:solidFill>
              </a:rPr>
              <a:t>игр с детьми младшего возраста. Они стимулируют нервные окончания </a:t>
            </a:r>
            <a:r>
              <a:rPr lang="ru-RU" sz="2000" dirty="0" smtClean="0">
                <a:solidFill>
                  <a:srgbClr val="C00000"/>
                </a:solidFill>
              </a:rPr>
              <a:t>на </a:t>
            </a:r>
            <a:r>
              <a:rPr lang="ru-RU" sz="2000" dirty="0" smtClean="0">
                <a:solidFill>
                  <a:srgbClr val="C00000"/>
                </a:solidFill>
              </a:rPr>
              <a:t>руках </a:t>
            </a:r>
            <a:r>
              <a:rPr lang="ru-RU" sz="2000" dirty="0" smtClean="0">
                <a:solidFill>
                  <a:srgbClr val="C00000"/>
                </a:solidFill>
              </a:rPr>
              <a:t>и теле </a:t>
            </a:r>
            <a:r>
              <a:rPr lang="ru-RU" sz="2000" dirty="0" smtClean="0">
                <a:solidFill>
                  <a:srgbClr val="C00000"/>
                </a:solidFill>
              </a:rPr>
              <a:t>малыша. Ученые </a:t>
            </a:r>
            <a:r>
              <a:rPr lang="ru-RU" sz="2000" dirty="0" smtClean="0">
                <a:solidFill>
                  <a:srgbClr val="C00000"/>
                </a:solidFill>
              </a:rPr>
              <a:t>доказали, что двигательные импульсы пальцев рук влияют на формирование </a:t>
            </a:r>
            <a:r>
              <a:rPr lang="ru-RU" sz="2000" i="1" dirty="0" smtClean="0">
                <a:solidFill>
                  <a:srgbClr val="C00000"/>
                </a:solidFill>
              </a:rPr>
              <a:t>«речевых»</a:t>
            </a:r>
            <a:r>
              <a:rPr lang="ru-RU" sz="2000" dirty="0" smtClean="0">
                <a:solidFill>
                  <a:srgbClr val="C00000"/>
                </a:solidFill>
              </a:rPr>
              <a:t> зон и положительно действуют на кору головного мозга ребенка. Массажный мяч – незаменимый помощник в этом.</a:t>
            </a:r>
          </a:p>
        </p:txBody>
      </p:sp>
      <p:pic>
        <p:nvPicPr>
          <p:cNvPr id="7" name="Рисунок 6" descr="48a659bd5e7f2598f6b3b6159a734c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20888"/>
            <a:ext cx="2497460" cy="224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260648"/>
            <a:ext cx="7128792" cy="20162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Игры с мячом необходимо сопровождать  </a:t>
            </a:r>
            <a:r>
              <a:rPr lang="ru-RU" sz="2000" dirty="0" smtClean="0">
                <a:solidFill>
                  <a:srgbClr val="C00000"/>
                </a:solidFill>
              </a:rPr>
              <a:t>небольшими стихами </a:t>
            </a:r>
            <a:r>
              <a:rPr lang="ru-RU" sz="2000" dirty="0" smtClean="0">
                <a:solidFill>
                  <a:srgbClr val="C00000"/>
                </a:solidFill>
              </a:rPr>
              <a:t>, сказками</a:t>
            </a:r>
            <a:r>
              <a:rPr lang="ru-RU" sz="2000" dirty="0" smtClean="0">
                <a:solidFill>
                  <a:srgbClr val="C00000"/>
                </a:solidFill>
              </a:rPr>
              <a:t>, тогда </a:t>
            </a:r>
            <a:r>
              <a:rPr lang="ru-RU" sz="2000" dirty="0" smtClean="0">
                <a:solidFill>
                  <a:srgbClr val="C00000"/>
                </a:solidFill>
              </a:rPr>
              <a:t>упражнения</a:t>
            </a:r>
            <a:r>
              <a:rPr lang="ru-RU" sz="2000" dirty="0" smtClean="0">
                <a:solidFill>
                  <a:srgbClr val="C00000"/>
                </a:solidFill>
              </a:rPr>
              <a:t>  </a:t>
            </a:r>
            <a:r>
              <a:rPr lang="ru-RU" sz="2000" dirty="0" smtClean="0">
                <a:solidFill>
                  <a:srgbClr val="C00000"/>
                </a:solidFill>
              </a:rPr>
              <a:t>будут </a:t>
            </a:r>
            <a:r>
              <a:rPr lang="ru-RU" sz="2000" dirty="0" smtClean="0">
                <a:solidFill>
                  <a:srgbClr val="C00000"/>
                </a:solidFill>
              </a:rPr>
              <a:t>более понятными и увлекательными для </a:t>
            </a:r>
            <a:r>
              <a:rPr lang="ru-RU" sz="2000" dirty="0" smtClean="0">
                <a:solidFill>
                  <a:srgbClr val="C00000"/>
                </a:solidFill>
              </a:rPr>
              <a:t>ребёнка.  Также важно придерживаться принципа «От простого к сложному».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581128"/>
            <a:ext cx="7344816" cy="20162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На начальном этапе научите ребёнка удерживать </a:t>
            </a:r>
            <a:r>
              <a:rPr lang="ru-RU" sz="2000" dirty="0" smtClean="0">
                <a:solidFill>
                  <a:srgbClr val="C00000"/>
                </a:solidFill>
              </a:rPr>
              <a:t>и катать </a:t>
            </a:r>
            <a:r>
              <a:rPr lang="ru-RU" sz="2000" dirty="0" smtClean="0">
                <a:solidFill>
                  <a:srgbClr val="C00000"/>
                </a:solidFill>
              </a:rPr>
              <a:t>мяч </a:t>
            </a:r>
            <a:r>
              <a:rPr lang="ru-RU" sz="2000" dirty="0" smtClean="0">
                <a:solidFill>
                  <a:srgbClr val="C00000"/>
                </a:solidFill>
              </a:rPr>
              <a:t>в ладонях, затем перекладывать из руки в руку, перекатывать (за </a:t>
            </a:r>
            <a:r>
              <a:rPr lang="ru-RU" sz="2000" dirty="0" smtClean="0">
                <a:solidFill>
                  <a:srgbClr val="C00000"/>
                </a:solidFill>
              </a:rPr>
              <a:t>столом), просто </a:t>
            </a:r>
            <a:r>
              <a:rPr lang="ru-RU" sz="2000" dirty="0" smtClean="0">
                <a:solidFill>
                  <a:srgbClr val="C00000"/>
                </a:solidFill>
              </a:rPr>
              <a:t>поднимать мяч двумя руками вверх, а далее подбрасывать вверх, ловить и лишь затем следить за положением пальцев, ладони, силой нажима…</a:t>
            </a:r>
          </a:p>
        </p:txBody>
      </p:sp>
      <p:pic>
        <p:nvPicPr>
          <p:cNvPr id="8" name="Рисунок 7" descr="MM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348880"/>
            <a:ext cx="2209428" cy="220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ompress_700-nw.jpg"/>
          <p:cNvPicPr>
            <a:picLocks noChangeAspect="1"/>
          </p:cNvPicPr>
          <p:nvPr/>
        </p:nvPicPr>
        <p:blipFill>
          <a:blip r:embed="rId4" cstate="print"/>
          <a:srcRect l="7092" t="9579" r="11179" b="15041"/>
          <a:stretch>
            <a:fillRect/>
          </a:stretch>
        </p:blipFill>
        <p:spPr>
          <a:xfrm>
            <a:off x="5940152" y="2492896"/>
            <a:ext cx="2201984" cy="189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С МАССАЖНЫМ МЯЧОМ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692696"/>
            <a:ext cx="8640960" cy="31683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катание </a:t>
            </a:r>
            <a:r>
              <a:rPr lang="ru-RU" sz="2000" dirty="0" smtClean="0">
                <a:solidFill>
                  <a:srgbClr val="C00000"/>
                </a:solidFill>
              </a:rPr>
              <a:t>мяча между ладонями (в разном темпе</a:t>
            </a:r>
            <a:r>
              <a:rPr lang="ru-RU" sz="2000" dirty="0" smtClean="0">
                <a:solidFill>
                  <a:srgbClr val="C00000"/>
                </a:solidFill>
              </a:rPr>
              <a:t>)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поглаживание </a:t>
            </a:r>
            <a:r>
              <a:rPr lang="ru-RU" sz="2000" dirty="0" smtClean="0">
                <a:solidFill>
                  <a:srgbClr val="C00000"/>
                </a:solidFill>
              </a:rPr>
              <a:t>мяча (жалеть мяч);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подбрасывание </a:t>
            </a:r>
            <a:r>
              <a:rPr lang="ru-RU" sz="2000" dirty="0" smtClean="0">
                <a:solidFill>
                  <a:srgbClr val="C00000"/>
                </a:solidFill>
              </a:rPr>
              <a:t>мяча и ловля;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вращение </a:t>
            </a:r>
            <a:r>
              <a:rPr lang="ru-RU" sz="2000" dirty="0" smtClean="0">
                <a:solidFill>
                  <a:srgbClr val="C00000"/>
                </a:solidFill>
              </a:rPr>
              <a:t>мяча пальцами рук на весу;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сдавливание </a:t>
            </a:r>
            <a:r>
              <a:rPr lang="ru-RU" sz="2000" dirty="0" smtClean="0">
                <a:solidFill>
                  <a:srgbClr val="C00000"/>
                </a:solidFill>
              </a:rPr>
              <a:t>мяча ладонями на весу (локти в стороны);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перекладывание мяча из одной руки в другую;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надавливание </a:t>
            </a:r>
            <a:r>
              <a:rPr lang="ru-RU" sz="2000" dirty="0" smtClean="0">
                <a:solidFill>
                  <a:srgbClr val="C00000"/>
                </a:solidFill>
              </a:rPr>
              <a:t>на мяч </a:t>
            </a:r>
            <a:r>
              <a:rPr lang="ru-RU" sz="2000" dirty="0" smtClean="0">
                <a:solidFill>
                  <a:srgbClr val="C00000"/>
                </a:solidFill>
              </a:rPr>
              <a:t>(на </a:t>
            </a:r>
            <a:r>
              <a:rPr lang="ru-RU" sz="2000" dirty="0" smtClean="0">
                <a:solidFill>
                  <a:srgbClr val="C00000"/>
                </a:solidFill>
              </a:rPr>
              <a:t>полу или на столе), ладони одна на другой;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(</a:t>
            </a:r>
            <a:r>
              <a:rPr lang="ru-RU" sz="2000" dirty="0" smtClean="0">
                <a:solidFill>
                  <a:srgbClr val="C00000"/>
                </a:solidFill>
              </a:rPr>
              <a:t>все упражнения выполнять одной рукой, затем другой рукой)</a:t>
            </a: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3933056"/>
            <a:ext cx="276851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437111"/>
            <a:ext cx="2592288" cy="203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725144"/>
            <a:ext cx="2862714" cy="193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2852936"/>
            <a:ext cx="7272808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катание мяча </a:t>
            </a:r>
            <a:r>
              <a:rPr lang="ru-RU" sz="2000" dirty="0" smtClean="0">
                <a:solidFill>
                  <a:srgbClr val="C00000"/>
                </a:solidFill>
              </a:rPr>
              <a:t>по руке;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катание мяча </a:t>
            </a:r>
            <a:r>
              <a:rPr lang="ru-RU" sz="2000" dirty="0" smtClean="0">
                <a:solidFill>
                  <a:srgbClr val="C00000"/>
                </a:solidFill>
              </a:rPr>
              <a:t>по ноге;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постукивание </a:t>
            </a:r>
            <a:r>
              <a:rPr lang="ru-RU" sz="2000" dirty="0" smtClean="0">
                <a:solidFill>
                  <a:srgbClr val="C00000"/>
                </a:solidFill>
              </a:rPr>
              <a:t>мячом по рукам и по ногам (мячик бегает);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 зажать </a:t>
            </a:r>
            <a:r>
              <a:rPr lang="ru-RU" sz="2000" dirty="0" smtClean="0">
                <a:solidFill>
                  <a:srgbClr val="C00000"/>
                </a:solidFill>
              </a:rPr>
              <a:t>мяч стопами, </a:t>
            </a:r>
            <a:r>
              <a:rPr lang="ru-RU" sz="2000" dirty="0" smtClean="0">
                <a:solidFill>
                  <a:srgbClr val="C00000"/>
                </a:solidFill>
              </a:rPr>
              <a:t>поднимая </a:t>
            </a:r>
            <a:r>
              <a:rPr lang="ru-RU" sz="2000" dirty="0" smtClean="0">
                <a:solidFill>
                  <a:srgbClr val="C00000"/>
                </a:solidFill>
              </a:rPr>
              <a:t>ноги с мячом вверх и </a:t>
            </a:r>
            <a:r>
              <a:rPr lang="ru-RU" sz="2000" dirty="0" smtClean="0">
                <a:solidFill>
                  <a:srgbClr val="C00000"/>
                </a:solidFill>
              </a:rPr>
              <a:t>вниз.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 descr="15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ello_html_m300718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581128"/>
            <a:ext cx="2681875" cy="201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XMqywvsjMm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437112"/>
            <a:ext cx="2228478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87624" y="1772816"/>
          <a:ext cx="693643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216"/>
                <a:gridCol w="3468216"/>
              </a:tblGrid>
              <a:tr h="18800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Шла большая черепаха</a:t>
                      </a: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И кусала всех от страха.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Кусь, кусь, кусь, кусь, </a:t>
                      </a: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Никого я не боюсь. </a:t>
                      </a:r>
                    </a:p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C00000"/>
                          </a:solidFill>
                        </a:rPr>
                        <a:t> </a:t>
                      </a:r>
                      <a:r>
                        <a:rPr lang="ru-RU" sz="2000" b="0" i="0" dirty="0" smtClean="0">
                          <a:solidFill>
                            <a:srgbClr val="C00000"/>
                          </a:solidFill>
                        </a:rPr>
                        <a:t>дети катают массажный мяч между ладоней</a:t>
                      </a:r>
                    </a:p>
                    <a:p>
                      <a:endParaRPr lang="ru-RU" sz="2000" b="0" i="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2000" b="0" i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000" b="0" i="0" dirty="0" smtClean="0">
                          <a:solidFill>
                            <a:srgbClr val="C00000"/>
                          </a:solidFill>
                        </a:rPr>
                        <a:t>мяч между большим пальцем и остальными, которые ребенок держит  «щепоткой». Надавливают ритмично на мяч,</a:t>
                      </a:r>
                      <a:r>
                        <a:rPr lang="ru-RU" sz="2000" b="0" i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b="0" i="0" dirty="0" smtClean="0">
                          <a:solidFill>
                            <a:srgbClr val="C00000"/>
                          </a:solidFill>
                        </a:rPr>
                        <a:t>перекладывая из руки в руку</a:t>
                      </a:r>
                    </a:p>
                    <a:p>
                      <a:endParaRPr lang="ru-RU" sz="2000" b="0" i="0" dirty="0" smtClean="0"/>
                    </a:p>
                    <a:p>
                      <a:r>
                        <a:rPr lang="ru-RU" sz="2000" b="0" i="0" dirty="0" smtClean="0">
                          <a:solidFill>
                            <a:srgbClr val="C00000"/>
                          </a:solidFill>
                        </a:rPr>
                        <a:t>дети катают мяч между ладоней</a:t>
                      </a:r>
                      <a:endParaRPr lang="ru-RU" sz="2000" b="0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6000" y="476673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МАССАЖНЫМ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МЯЧИКОМ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«Черепаха»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584" y="1916832"/>
          <a:ext cx="763284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1880096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Месим, месим тесто,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Есть в печи место. 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Испечем мы каравай, </a:t>
                      </a:r>
                    </a:p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Перекладывай, валяй. </a:t>
                      </a:r>
                      <a:endParaRPr lang="ru-RU" sz="2000" b="1" i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C00000"/>
                          </a:solidFill>
                        </a:rPr>
                        <a:t> 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сжимаем массажный мяч в одной руке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перекладываем в другую руку и сжимаем</a:t>
                      </a:r>
                    </a:p>
                    <a:p>
                      <a:endParaRPr lang="ru-RU" sz="18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несколько раз энергично сжимаем мяч обеими руками</a:t>
                      </a:r>
                    </a:p>
                    <a:p>
                      <a:endParaRPr lang="ru-RU" sz="18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катаем мяч ладошками</a:t>
                      </a:r>
                      <a:endParaRPr lang="ru-RU" b="0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6000" y="47667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«Тесто»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2204864"/>
          <a:ext cx="7632848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1368152">
                <a:tc>
                  <a:txBody>
                    <a:bodyPr/>
                    <a:lstStyle/>
                    <a:p>
                      <a:endParaRPr lang="ru-RU" sz="2000" b="1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Поиграю</a:t>
                      </a:r>
                      <a:r>
                        <a:rPr lang="ru-RU" sz="2000" b="1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я в футбол</a:t>
                      </a:r>
                    </a:p>
                    <a:p>
                      <a:r>
                        <a:rPr lang="ru-RU" sz="2000" b="1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 забью ладошкой гол.</a:t>
                      </a:r>
                      <a:endParaRPr lang="ru-RU" sz="2000" b="1" i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C00000"/>
                          </a:solidFill>
                        </a:rPr>
                        <a:t> </a:t>
                      </a:r>
                    </a:p>
                    <a:p>
                      <a:r>
                        <a:rPr lang="ru-RU" sz="2000" b="0" i="0" dirty="0" smtClean="0">
                          <a:solidFill>
                            <a:srgbClr val="C00000"/>
                          </a:solidFill>
                        </a:rPr>
                        <a:t>Ладошками отбивать мяч</a:t>
                      </a:r>
                      <a:endParaRPr lang="ru-RU" sz="2000" b="0" i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6000" y="47667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«Футбол»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05465_41-p-fon-dlya-prezentatsii-abstraktsiya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371703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2204864"/>
          <a:ext cx="76328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1368152">
                <a:tc>
                  <a:txBody>
                    <a:bodyPr/>
                    <a:lstStyle/>
                    <a:p>
                      <a:endParaRPr lang="ru-RU" sz="2000" b="0" i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Сверху левой,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Снизу правой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Я его катаю браво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Поверну, а ты проверь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Сверху</a:t>
                      </a:r>
                      <a:r>
                        <a:rPr lang="ru-RU" sz="2000" b="0" i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правая теперь.</a:t>
                      </a:r>
                      <a:endParaRPr lang="ru-RU" sz="2000" b="0" i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rgbClr val="C00000"/>
                          </a:solidFill>
                        </a:rPr>
                        <a:t> </a:t>
                      </a:r>
                    </a:p>
                    <a:p>
                      <a:r>
                        <a:rPr lang="ru-RU" sz="2000" b="0" i="0" dirty="0" smtClean="0">
                          <a:solidFill>
                            <a:srgbClr val="C00000"/>
                          </a:solidFill>
                        </a:rPr>
                        <a:t>Левой ладонью катать мяч по правой, затем поменять руки местами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6000" y="47667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«Ладошки»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460</Words>
  <Application>Microsoft Office PowerPoint</Application>
  <PresentationFormat>Экран (4:3)</PresentationFormat>
  <Paragraphs>152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Пользователь Windows</cp:lastModifiedBy>
  <cp:revision>22</cp:revision>
  <dcterms:created xsi:type="dcterms:W3CDTF">2021-10-28T15:55:14Z</dcterms:created>
  <dcterms:modified xsi:type="dcterms:W3CDTF">2021-10-28T19:37:47Z</dcterms:modified>
</cp:coreProperties>
</file>