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9144000"/>
  <p:notesSz cx="6858000" cy="9144000"/>
  <p:embeddedFontLst>
    <p:embeddedFont>
      <p:font typeface="Century Schoolbook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6" roundtripDataSignature="AMtx7mjddWMD2r56B1BY2luAwm8pf1zz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CenturySchoolbook-regular.fntdata"/><Relationship Id="rId21" Type="http://schemas.openxmlformats.org/officeDocument/2006/relationships/slide" Target="slides/slide16.xml"/><Relationship Id="rId24" Type="http://schemas.openxmlformats.org/officeDocument/2006/relationships/font" Target="fonts/CenturySchoolbook-italic.fntdata"/><Relationship Id="rId23" Type="http://schemas.openxmlformats.org/officeDocument/2006/relationships/font" Target="fonts/CenturySchoolbook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CenturySchoolbook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7844f0fee6_0_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7844f0fee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7844f0fee6_0_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итульный слайд" showMasterSp="0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/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7"/>
          <p:cNvSpPr txBox="1"/>
          <p:nvPr>
            <p:ph idx="1" type="subTitle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>
                <a:solidFill>
                  <a:schemeClr val="dk2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224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08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24" name="Google Shape;24;p17"/>
          <p:cNvSpPr txBox="1"/>
          <p:nvPr>
            <p:ph idx="10" type="dt"/>
          </p:nvPr>
        </p:nvSpPr>
        <p:spPr>
          <a:xfrm rot="5400000">
            <a:off x="7764621" y="1174097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7"/>
          <p:cNvSpPr txBox="1"/>
          <p:nvPr>
            <p:ph idx="11" type="ftr"/>
          </p:nvPr>
        </p:nvSpPr>
        <p:spPr>
          <a:xfrm rot="5400000">
            <a:off x="7077269" y="4181669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7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BEE1B5">
              <a:alpha val="5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7" name="Google Shape;27;p17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D6ECD1">
              <a:alpha val="3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8" name="Google Shape;28;p17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D6ECD1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9" name="Google Shape;29;p17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ECF5EA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30" name="Google Shape;30;p17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BEE1B5">
                <a:alpha val="7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1" name="Google Shape;31;p17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ECF5EA">
                <a:alpha val="82745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2" name="Google Shape;32;p17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BEE1B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3" name="Google Shape;33;p17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cap="flat" cmpd="sng" w="28575">
            <a:solidFill>
              <a:srgbClr val="BEE1B5">
                <a:alpha val="8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4" name="Google Shape;34;p17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BEE1B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5" name="Google Shape;35;p17"/>
          <p:cNvCxnSpPr/>
          <p:nvPr/>
        </p:nvCxnSpPr>
        <p:spPr>
          <a:xfrm>
            <a:off x="9113856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BEE1B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" name="Google Shape;36;p17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BEE1B5">
              <a:alpha val="5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7" name="Google Shape;37;p17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8" name="Google Shape;38;p17"/>
          <p:cNvSpPr/>
          <p:nvPr/>
        </p:nvSpPr>
        <p:spPr>
          <a:xfrm>
            <a:off x="1309632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39" name="Google Shape;39;p17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0" name="Google Shape;40;p17"/>
          <p:cNvSpPr/>
          <p:nvPr/>
        </p:nvSpPr>
        <p:spPr>
          <a:xfrm>
            <a:off x="1664208" y="5788152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1" name="Google Shape;41;p17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42" name="Google Shape;42;p17"/>
          <p:cNvSpPr txBox="1"/>
          <p:nvPr>
            <p:ph idx="12" type="sldNum"/>
          </p:nvPr>
        </p:nvSpPr>
        <p:spPr>
          <a:xfrm>
            <a:off x="1325544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вертикальный текст" type="vertTx">
  <p:cSld name="VERTICAL_TEXT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6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6"/>
          <p:cNvSpPr txBox="1"/>
          <p:nvPr>
            <p:ph idx="1" type="body"/>
          </p:nvPr>
        </p:nvSpPr>
        <p:spPr>
          <a:xfrm rot="5400000">
            <a:off x="1754124" y="303276"/>
            <a:ext cx="4873752" cy="74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7" name="Google Shape;127;p26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6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Вертикальный заголовок и текст" type="vertTitleAndTx">
  <p:cSld name="VERTICAL_TITLE_AND_VERTICAL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/>
          <p:nvPr>
            <p:ph type="title"/>
          </p:nvPr>
        </p:nvSpPr>
        <p:spPr>
          <a:xfrm rot="5400000">
            <a:off x="4541837" y="2362202"/>
            <a:ext cx="5851525" cy="16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7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27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7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7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Пустой слайд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8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и объект" type="obj">
  <p:cSld name="OBJEC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9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9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9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Заголовок раздела" showMasterSp="0" type="secHead">
  <p:cSld name="SECTION_HEADER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/>
          <p:nvPr>
            <p:ph type="title"/>
          </p:nvPr>
        </p:nvSpPr>
        <p:spPr>
          <a:xfrm>
            <a:off x="2286000" y="2895600"/>
            <a:ext cx="6172200" cy="20535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b="1" sz="300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20"/>
          <p:cNvSpPr txBox="1"/>
          <p:nvPr>
            <p:ph idx="1" type="body"/>
          </p:nvPr>
        </p:nvSpPr>
        <p:spPr>
          <a:xfrm>
            <a:off x="2286000" y="5010150"/>
            <a:ext cx="61722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260"/>
              <a:buNone/>
              <a:defRPr b="1" sz="18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952"/>
              <a:buNone/>
              <a:defRPr sz="1400">
                <a:solidFill>
                  <a:srgbClr val="888888"/>
                </a:solidFill>
              </a:defRPr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0" type="dt"/>
          </p:nvPr>
        </p:nvSpPr>
        <p:spPr>
          <a:xfrm rot="5400000">
            <a:off x="7763256" y="1170432"/>
            <a:ext cx="22860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0"/>
          <p:cNvSpPr txBox="1"/>
          <p:nvPr>
            <p:ph idx="11" type="ftr"/>
          </p:nvPr>
        </p:nvSpPr>
        <p:spPr>
          <a:xfrm rot="5400000">
            <a:off x="7077456" y="4178808"/>
            <a:ext cx="365760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0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rgbClr val="BEE1B5">
              <a:alpha val="5372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59" name="Google Shape;59;p20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rgbClr val="D6ECD1">
              <a:alpha val="3568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0" name="Google Shape;60;p20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rgbClr val="D6ECD1">
              <a:alpha val="6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1" name="Google Shape;61;p20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rgbClr val="ECF5EA">
              <a:alpha val="7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62" name="Google Shape;62;p20"/>
          <p:cNvCxnSpPr/>
          <p:nvPr/>
        </p:nvCxnSpPr>
        <p:spPr>
          <a:xfrm>
            <a:off x="106344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BEE1B5">
                <a:alpha val="7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3" name="Google Shape;63;p20"/>
          <p:cNvCxnSpPr/>
          <p:nvPr/>
        </p:nvCxnSpPr>
        <p:spPr>
          <a:xfrm>
            <a:off x="914400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ECF5EA">
                <a:alpha val="82745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4" name="Google Shape;64;p20"/>
          <p:cNvCxnSpPr/>
          <p:nvPr/>
        </p:nvCxnSpPr>
        <p:spPr>
          <a:xfrm>
            <a:off x="854112" y="0"/>
            <a:ext cx="0" cy="6858000"/>
          </a:xfrm>
          <a:prstGeom prst="straightConnector1">
            <a:avLst/>
          </a:prstGeom>
          <a:noFill/>
          <a:ln cap="flat" cmpd="sng" w="57150">
            <a:solidFill>
              <a:srgbClr val="BEE1B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5" name="Google Shape;65;p20"/>
          <p:cNvCxnSpPr/>
          <p:nvPr/>
        </p:nvCxnSpPr>
        <p:spPr>
          <a:xfrm>
            <a:off x="1726640" y="0"/>
            <a:ext cx="0" cy="6858000"/>
          </a:xfrm>
          <a:prstGeom prst="straightConnector1">
            <a:avLst/>
          </a:prstGeom>
          <a:noFill/>
          <a:ln cap="flat" cmpd="sng" w="28575">
            <a:solidFill>
              <a:srgbClr val="BEE1B5">
                <a:alpha val="81960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66" name="Google Shape;66;p20"/>
          <p:cNvCxnSpPr/>
          <p:nvPr/>
        </p:nvCxnSpPr>
        <p:spPr>
          <a:xfrm>
            <a:off x="10668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rgbClr val="BEE1B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7" name="Google Shape;67;p20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rgbClr val="BEE1B5">
              <a:alpha val="5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8" name="Google Shape;68;p20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69" name="Google Shape;69;p20"/>
          <p:cNvSpPr/>
          <p:nvPr/>
        </p:nvSpPr>
        <p:spPr>
          <a:xfrm>
            <a:off x="1324704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0" name="Google Shape;70;p20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1" name="Google Shape;71;p20"/>
          <p:cNvSpPr/>
          <p:nvPr/>
        </p:nvSpPr>
        <p:spPr>
          <a:xfrm>
            <a:off x="1664208" y="5791200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72" name="Google Shape;72;p20"/>
          <p:cNvSpPr/>
          <p:nvPr/>
        </p:nvSpPr>
        <p:spPr>
          <a:xfrm>
            <a:off x="1879040" y="4479888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73" name="Google Shape;73;p20"/>
          <p:cNvCxnSpPr/>
          <p:nvPr/>
        </p:nvCxnSpPr>
        <p:spPr>
          <a:xfrm>
            <a:off x="9097944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BEE1B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4" name="Google Shape;74;p20"/>
          <p:cNvSpPr txBox="1"/>
          <p:nvPr>
            <p:ph idx="12" type="sldNum"/>
          </p:nvPr>
        </p:nvSpPr>
        <p:spPr>
          <a:xfrm>
            <a:off x="1340616" y="4928702"/>
            <a:ext cx="609600" cy="5175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Два объекта" type="twoObj">
  <p:cSld name="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0" name="Google Shape;80;p21"/>
          <p:cNvSpPr txBox="1"/>
          <p:nvPr>
            <p:ph idx="1" type="body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21"/>
          <p:cNvSpPr txBox="1"/>
          <p:nvPr>
            <p:ph idx="2" type="body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Сравнение" type="twoTxTwoObj">
  <p:cSld name="TWO_OBJECTS_WITH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2"/>
          <p:cNvSpPr txBox="1"/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2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2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2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87" name="Google Shape;87;p22"/>
          <p:cNvSpPr txBox="1"/>
          <p:nvPr>
            <p:ph idx="1" type="body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2"/>
          <p:cNvSpPr txBox="1"/>
          <p:nvPr>
            <p:ph idx="2" type="body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22"/>
          <p:cNvSpPr/>
          <p:nvPr>
            <p:ph idx="3" type="body"/>
          </p:nvPr>
        </p:nvSpPr>
        <p:spPr>
          <a:xfrm>
            <a:off x="457200" y="1569720"/>
            <a:ext cx="3657600" cy="65836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b="1" sz="2000">
                <a:solidFill>
                  <a:srgbClr val="FFFFFF"/>
                </a:solidFill>
              </a:defRPr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22"/>
          <p:cNvSpPr/>
          <p:nvPr>
            <p:ph idx="4" type="body"/>
          </p:nvPr>
        </p:nvSpPr>
        <p:spPr>
          <a:xfrm>
            <a:off x="4343400" y="1569720"/>
            <a:ext cx="3657600" cy="658368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600"/>
              </a:spcBef>
              <a:spcAft>
                <a:spcPts val="0"/>
              </a:spcAft>
              <a:buSzPts val="1400"/>
              <a:buFont typeface="Century Schoolbook"/>
              <a:buNone/>
              <a:defRPr b="1" sz="2000">
                <a:solidFill>
                  <a:srgbClr val="FFFFFF"/>
                </a:solidFill>
              </a:defRPr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Только заголовок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3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3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23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3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Объект с подписью" showMasterSp="0" type="objTx">
  <p:cSld name="OBJECT_WITH_CAPTION_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Google Shape;97;p24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BEE1B5">
                <a:alpha val="9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8" name="Google Shape;98;p24"/>
          <p:cNvSpPr txBox="1"/>
          <p:nvPr>
            <p:ph type="title"/>
          </p:nvPr>
        </p:nvSpPr>
        <p:spPr>
          <a:xfrm rot="5400000">
            <a:off x="3371850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b="1" sz="2000" cap="small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24"/>
          <p:cNvSpPr txBox="1"/>
          <p:nvPr>
            <p:ph idx="1" type="body"/>
          </p:nvPr>
        </p:nvSpPr>
        <p:spPr>
          <a:xfrm>
            <a:off x="6812280" y="274320"/>
            <a:ext cx="1527048" cy="49834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840"/>
              <a:buNone/>
              <a:defRPr sz="1200"/>
            </a:lvl1pPr>
            <a:lvl2pPr indent="-228600" lvl="1" marL="9144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612"/>
              <a:buNone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100" name="Google Shape;100;p24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BEE1B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" name="Google Shape;101;p24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2" name="Google Shape;102;p24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" name="Google Shape;103;p24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BEE1B5">
              <a:alpha val="8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04" name="Google Shape;104;p24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5" name="Google Shape;105;p24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06" name="Google Shape;106;p24"/>
          <p:cNvSpPr txBox="1"/>
          <p:nvPr>
            <p:ph idx="2" type="body"/>
          </p:nvPr>
        </p:nvSpPr>
        <p:spPr>
          <a:xfrm>
            <a:off x="304800" y="274320"/>
            <a:ext cx="5638800" cy="63276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8610" lvl="0" marL="45720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indent="-320040" lvl="1" marL="914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indent="-297180" lvl="2" marL="13716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indent="-297180" lvl="3" marL="182880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indent="-306323" lvl="4" marL="2286000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24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24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09" name="Google Shape;109;p24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Рисунок с подписью" showMasterSp="0" type="picTx">
  <p:cSld name="PICTURE_WITH_CAPTIO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1" name="Google Shape;111;p25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BEE1B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25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13" name="Google Shape;113;p25"/>
          <p:cNvSpPr txBox="1"/>
          <p:nvPr>
            <p:ph type="title"/>
          </p:nvPr>
        </p:nvSpPr>
        <p:spPr>
          <a:xfrm rot="5400000">
            <a:off x="3350133" y="3200400"/>
            <a:ext cx="630936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entury Schoolbook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5"/>
          <p:cNvSpPr/>
          <p:nvPr>
            <p:ph idx="2" type="pic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360"/>
              </a:spcBef>
              <a:spcAft>
                <a:spcPts val="0"/>
              </a:spcAft>
              <a:buClr>
                <a:srgbClr val="6CB155"/>
              </a:buClr>
              <a:buSzPts val="1080"/>
              <a:buFont typeface="Noto Sans Symbols"/>
              <a:buChar char="🞆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360"/>
              </a:spcBef>
              <a:spcAft>
                <a:spcPts val="0"/>
              </a:spcAft>
              <a:buClr>
                <a:srgbClr val="BEE1B5"/>
              </a:buClr>
              <a:buSzPts val="1080"/>
              <a:buFont typeface="Noto Sans Symbols"/>
              <a:buChar char="🞆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320"/>
              </a:spcBef>
              <a:spcAft>
                <a:spcPts val="0"/>
              </a:spcAft>
              <a:buClr>
                <a:srgbClr val="C6E4B1"/>
              </a:buClr>
              <a:buSzPts val="1088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280"/>
              </a:spcBef>
              <a:spcAft>
                <a:spcPts val="0"/>
              </a:spcAft>
              <a:buClr>
                <a:srgbClr val="BEE1B5"/>
              </a:buClr>
              <a:buSzPts val="840"/>
              <a:buFont typeface="Noto Sans Symbols"/>
              <a:buChar char="⚪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280"/>
              </a:spcBef>
              <a:spcAft>
                <a:spcPts val="0"/>
              </a:spcAft>
              <a:buClr>
                <a:srgbClr val="6CB155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15" name="Google Shape;115;p25"/>
          <p:cNvSpPr txBox="1"/>
          <p:nvPr>
            <p:ph idx="1" type="body"/>
          </p:nvPr>
        </p:nvSpPr>
        <p:spPr>
          <a:xfrm>
            <a:off x="6765798" y="264795"/>
            <a:ext cx="1524000" cy="49560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SzPts val="840"/>
              <a:buFont typeface="Century Schoolbook"/>
              <a:buNone/>
              <a:defRPr sz="1200"/>
            </a:lvl1pPr>
            <a:lvl2pPr indent="-289560" lvl="1" marL="914400" algn="l">
              <a:spcBef>
                <a:spcPts val="400"/>
              </a:spcBef>
              <a:spcAft>
                <a:spcPts val="0"/>
              </a:spcAft>
              <a:buSzPts val="960"/>
              <a:buChar char="⚫"/>
              <a:defRPr sz="1200"/>
            </a:lvl2pPr>
            <a:lvl3pPr indent="-266700" lvl="2" marL="1371600" algn="l">
              <a:spcBef>
                <a:spcPts val="200"/>
              </a:spcBef>
              <a:spcAft>
                <a:spcPts val="0"/>
              </a:spcAft>
              <a:buSzPts val="600"/>
              <a:buChar char="🞆"/>
              <a:defRPr sz="1000"/>
            </a:lvl3pPr>
            <a:lvl4pPr indent="-262889" lvl="3" marL="1828800" algn="l">
              <a:spcBef>
                <a:spcPts val="180"/>
              </a:spcBef>
              <a:spcAft>
                <a:spcPts val="0"/>
              </a:spcAft>
              <a:buSzPts val="540"/>
              <a:buChar char="🞆"/>
              <a:defRPr sz="900"/>
            </a:lvl4pPr>
            <a:lvl5pPr indent="-267461" lvl="4" marL="2286000" algn="l">
              <a:spcBef>
                <a:spcPts val="180"/>
              </a:spcBef>
              <a:spcAft>
                <a:spcPts val="0"/>
              </a:spcAft>
              <a:buSzPts val="612"/>
              <a:buChar char="⚫"/>
              <a:defRPr sz="9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297179" lvl="6" marL="3200400" algn="l">
              <a:spcBef>
                <a:spcPts val="360"/>
              </a:spcBef>
              <a:spcAft>
                <a:spcPts val="0"/>
              </a:spcAft>
              <a:buSzPts val="1080"/>
              <a:buChar char="⚪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cxnSp>
        <p:nvCxnSpPr>
          <p:cNvPr id="116" name="Google Shape;116;p25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7" name="Google Shape;117;p25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BEE1B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18" name="Google Shape;118;p25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9" name="Google Shape;119;p25"/>
          <p:cNvCxnSpPr/>
          <p:nvPr/>
        </p:nvCxnSpPr>
        <p:spPr>
          <a:xfrm>
            <a:off x="62484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BEE1B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0" name="Google Shape;120;p25"/>
          <p:cNvCxnSpPr/>
          <p:nvPr/>
        </p:nvCxnSpPr>
        <p:spPr>
          <a:xfrm>
            <a:off x="6192296" y="0"/>
            <a:ext cx="0" cy="6858000"/>
          </a:xfrm>
          <a:prstGeom prst="straightConnector1">
            <a:avLst/>
          </a:prstGeom>
          <a:noFill/>
          <a:ln cap="flat" cmpd="sng" w="127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1" name="Google Shape;121;p25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5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/>
            </a:lvl1pPr>
            <a:lvl2pPr indent="0" lvl="1" marL="0" algn="ctr">
              <a:spcBef>
                <a:spcPts val="0"/>
              </a:spcBef>
              <a:buNone/>
              <a:defRPr/>
            </a:lvl2pPr>
            <a:lvl3pPr indent="0" lvl="2" marL="0" algn="ctr">
              <a:spcBef>
                <a:spcPts val="0"/>
              </a:spcBef>
              <a:buNone/>
              <a:defRPr/>
            </a:lvl3pPr>
            <a:lvl4pPr indent="0" lvl="3" marL="0" algn="ctr">
              <a:spcBef>
                <a:spcPts val="0"/>
              </a:spcBef>
              <a:buNone/>
              <a:defRPr/>
            </a:lvl4pPr>
            <a:lvl5pPr indent="0" lvl="4" marL="0" algn="ctr">
              <a:spcBef>
                <a:spcPts val="0"/>
              </a:spcBef>
              <a:buNone/>
              <a:defRPr/>
            </a:lvl5pPr>
            <a:lvl6pPr indent="0" lvl="5" marL="0" algn="ctr">
              <a:spcBef>
                <a:spcPts val="0"/>
              </a:spcBef>
              <a:buNone/>
              <a:defRPr/>
            </a:lvl6pPr>
            <a:lvl7pPr indent="0" lvl="6" marL="0" algn="ctr">
              <a:spcBef>
                <a:spcPts val="0"/>
              </a:spcBef>
              <a:buNone/>
              <a:defRPr/>
            </a:lvl7pPr>
            <a:lvl8pPr indent="0" lvl="7" marL="0" algn="ctr">
              <a:spcBef>
                <a:spcPts val="0"/>
              </a:spcBef>
              <a:buNone/>
              <a:defRPr/>
            </a:lvl8pPr>
            <a:lvl9pPr indent="0" lvl="8" marL="0" algn="ctr">
              <a:spcBef>
                <a:spcPts val="0"/>
              </a:spcBef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23" name="Google Shape;123;p25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86B475"/>
            </a:gs>
            <a:gs pos="40000">
              <a:srgbClr val="AEDC9D"/>
            </a:gs>
            <a:gs pos="100000">
              <a:srgbClr val="DCF0D6"/>
            </a:gs>
          </a:gsLst>
          <a:lin ang="16200000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16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cap="flat" cmpd="sng" w="38100">
            <a:solidFill>
              <a:srgbClr val="BEE1B5">
                <a:alpha val="92941"/>
              </a:srgb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16"/>
          <p:cNvSpPr txBox="1"/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  <a:defRPr b="0" i="0" sz="30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6"/>
          <p:cNvSpPr txBox="1"/>
          <p:nvPr>
            <p:ph idx="1" type="body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5280" lvl="0" marL="457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b="0" i="0" sz="24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-335280" lvl="1" marL="914400" marR="0" rtl="0" algn="l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-297180" lvl="2" marL="1371600" marR="0" rtl="0" algn="l">
              <a:spcBef>
                <a:spcPts val="360"/>
              </a:spcBef>
              <a:spcAft>
                <a:spcPts val="0"/>
              </a:spcAft>
              <a:buClr>
                <a:srgbClr val="6CB155"/>
              </a:buClr>
              <a:buSzPts val="1080"/>
              <a:buFont typeface="Noto Sans Symbols"/>
              <a:buChar char="🞆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-297180" lvl="3" marL="1828800" marR="0" rtl="0" algn="l">
              <a:spcBef>
                <a:spcPts val="360"/>
              </a:spcBef>
              <a:spcAft>
                <a:spcPts val="0"/>
              </a:spcAft>
              <a:buClr>
                <a:srgbClr val="BEE1B5"/>
              </a:buClr>
              <a:buSzPts val="1080"/>
              <a:buFont typeface="Noto Sans Symbols"/>
              <a:buChar char="🞆"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-297688" lvl="4" marL="2286000" marR="0" rtl="0" algn="l">
              <a:spcBef>
                <a:spcPts val="320"/>
              </a:spcBef>
              <a:spcAft>
                <a:spcPts val="0"/>
              </a:spcAft>
              <a:buClr>
                <a:srgbClr val="C6E4B1"/>
              </a:buClr>
              <a:buSzPts val="1088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entury Schoolbook"/>
              <a:buChar char="•"/>
              <a:defRPr b="0" i="0" sz="16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-281939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BEE1B5"/>
              </a:buClr>
              <a:buSzPts val="840"/>
              <a:buFont typeface="Noto Sans Symbols"/>
              <a:buChar char="⚪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-3175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entury Schoolbook"/>
              <a:buChar char="•"/>
              <a:defRPr b="0" i="0" sz="1400" u="none" cap="small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6CB155"/>
              </a:buClr>
              <a:buSzPts val="1400"/>
              <a:buFont typeface="Century Schoolbook"/>
              <a:buChar char="•"/>
              <a:defRPr b="0" i="0" sz="14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3" name="Google Shape;13;p16"/>
          <p:cNvSpPr txBox="1"/>
          <p:nvPr>
            <p:ph idx="10" type="dt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1" type="ftr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/>
        </p:txBody>
      </p:sp>
      <p:cxnSp>
        <p:nvCxnSpPr>
          <p:cNvPr id="15" name="Google Shape;15;p16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cap="flat" cmpd="thickThin" w="57150">
            <a:solidFill>
              <a:srgbClr val="BEE1B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6" name="Google Shape;16;p16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cap="flat" cmpd="sng" w="190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16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BEE1B5">
              <a:alpha val="86666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cxnSp>
        <p:nvCxnSpPr>
          <p:cNvPr id="18" name="Google Shape;18;p16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16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0" name="Google Shape;20;p16"/>
          <p:cNvSpPr txBox="1"/>
          <p:nvPr>
            <p:ph idx="12" type="sldNum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indent="0" lvl="1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indent="0" lvl="2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indent="0" lvl="3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indent="0" lvl="4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indent="0" lvl="5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indent="0" lvl="6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indent="0" lvl="7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indent="0" lvl="8" marL="0" marR="0" rtl="0" algn="ctr">
              <a:spcBef>
                <a:spcPts val="0"/>
              </a:spcBef>
              <a:buNone/>
              <a:defRPr b="1" i="0" sz="1400" u="none" cap="none" strike="noStrike">
                <a:solidFill>
                  <a:srgbClr val="FFFFF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16.jpg"/><Relationship Id="rId5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0.jpg"/><Relationship Id="rId4" Type="http://schemas.openxmlformats.org/officeDocument/2006/relationships/image" Target="../media/image2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4.jpg"/><Relationship Id="rId4" Type="http://schemas.openxmlformats.org/officeDocument/2006/relationships/image" Target="../media/image18.jpg"/><Relationship Id="rId5" Type="http://schemas.openxmlformats.org/officeDocument/2006/relationships/image" Target="../media/image1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g"/><Relationship Id="rId4" Type="http://schemas.openxmlformats.org/officeDocument/2006/relationships/image" Target="../media/image2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7.jpg"/><Relationship Id="rId4" Type="http://schemas.openxmlformats.org/officeDocument/2006/relationships/image" Target="../media/image28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5.jpg"/><Relationship Id="rId5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15.jpg"/><Relationship Id="rId5" Type="http://schemas.openxmlformats.org/officeDocument/2006/relationships/image" Target="../media/image17.jpg"/><Relationship Id="rId6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"/>
          <p:cNvSpPr txBox="1"/>
          <p:nvPr>
            <p:ph type="ctrTitle"/>
          </p:nvPr>
        </p:nvSpPr>
        <p:spPr>
          <a:xfrm>
            <a:off x="2286000" y="836712"/>
            <a:ext cx="6172200" cy="2520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Century Schoolbook"/>
              <a:buNone/>
            </a:pPr>
            <a:r>
              <a:rPr lang="ru-RU"/>
              <a:t>Профилактика плоскостопия у детей младшего дошкольного возраста в доу и в семье</a:t>
            </a:r>
            <a:endParaRPr/>
          </a:p>
        </p:txBody>
      </p:sp>
      <p:sp>
        <p:nvSpPr>
          <p:cNvPr id="141" name="Google Shape;141;p1"/>
          <p:cNvSpPr txBox="1"/>
          <p:nvPr>
            <p:ph idx="1" type="subTitle"/>
          </p:nvPr>
        </p:nvSpPr>
        <p:spPr>
          <a:xfrm>
            <a:off x="5796136" y="5003322"/>
            <a:ext cx="3024336" cy="1233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ru-RU">
                <a:solidFill>
                  <a:srgbClr val="29541B"/>
                </a:solidFill>
              </a:rPr>
              <a:t>Подготовила: инструктор по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</a:pPr>
            <a:r>
              <a:rPr lang="ru-RU">
                <a:solidFill>
                  <a:srgbClr val="29541B"/>
                </a:solidFill>
              </a:rPr>
              <a:t> физической культуре 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</a:pPr>
            <a:r>
              <a:rPr lang="ru-RU">
                <a:solidFill>
                  <a:srgbClr val="29541B"/>
                </a:solidFill>
              </a:rPr>
              <a:t>Куклина Н.А.</a:t>
            </a:r>
            <a:endParaRPr>
              <a:solidFill>
                <a:srgbClr val="29541B"/>
              </a:solidFill>
            </a:endParaRPr>
          </a:p>
        </p:txBody>
      </p:sp>
      <p:sp>
        <p:nvSpPr>
          <p:cNvPr id="142" name="Google Shape;142;p1"/>
          <p:cNvSpPr txBox="1"/>
          <p:nvPr/>
        </p:nvSpPr>
        <p:spPr>
          <a:xfrm>
            <a:off x="539551" y="332656"/>
            <a:ext cx="8352929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29541B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МБДОУ «Детский сад общеразвивающего вида с приоритетным осуществлением деятельности по познавательно-речевому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rgbClr val="29541B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развитию детей №37» г.Курска</a:t>
            </a:r>
            <a:endParaRPr b="0" i="0" sz="1800" u="none" cap="none" strike="noStrike">
              <a:solidFill>
                <a:srgbClr val="29541B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вв.jpg" id="143" name="Google Shape;14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528" y="3501008"/>
            <a:ext cx="4919283" cy="316835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SCN2596.JPG" id="205" name="Google Shape;20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36" y="548680"/>
            <a:ext cx="3456384" cy="259228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DSCN2590.JPG" id="206" name="Google Shape;206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56043" y="548680"/>
            <a:ext cx="3552395" cy="266429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оо.jpg" id="207" name="Google Shape;20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11760" y="4221088"/>
            <a:ext cx="3491880" cy="242231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08" name="Google Shape;208;p10"/>
          <p:cNvSpPr txBox="1"/>
          <p:nvPr/>
        </p:nvSpPr>
        <p:spPr>
          <a:xfrm>
            <a:off x="539552" y="3429000"/>
            <a:ext cx="850188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1B381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Данные виды ходьбы способствует формированию правильной осанке и профилактике плоскостопия</a:t>
            </a:r>
            <a:endParaRPr sz="18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"/>
          <p:cNvSpPr txBox="1"/>
          <p:nvPr/>
        </p:nvSpPr>
        <p:spPr>
          <a:xfrm>
            <a:off x="1259625" y="3199777"/>
            <a:ext cx="7548300" cy="5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46050" lvl="0" marL="0" marR="0" rtl="0" algn="l">
              <a:spcBef>
                <a:spcPts val="0"/>
              </a:spcBef>
              <a:spcAft>
                <a:spcPts val="0"/>
              </a:spcAft>
              <a:buClr>
                <a:srgbClr val="1B3812"/>
              </a:buClr>
              <a:buSzPts val="2300"/>
              <a:buFont typeface="Noto Sans Symbols"/>
              <a:buChar char="✔"/>
            </a:pPr>
            <a:r>
              <a:rPr b="1" lang="ru-RU" sz="2300">
                <a:solidFill>
                  <a:srgbClr val="1B381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ходьба по канату, различным веревочкам</a:t>
            </a:r>
            <a:endParaRPr b="1" sz="2800">
              <a:solidFill>
                <a:srgbClr val="1B381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DSCN2621.JPG" id="214" name="Google Shape;21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7000" y="245925"/>
            <a:ext cx="3780925" cy="283572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DSCN2620.JPG" id="215" name="Google Shape;215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0251" y="3776375"/>
            <a:ext cx="3780926" cy="283568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"/>
          <p:cNvSpPr txBox="1"/>
          <p:nvPr/>
        </p:nvSpPr>
        <p:spPr>
          <a:xfrm>
            <a:off x="2555775" y="404675"/>
            <a:ext cx="5602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46050" lvl="0" marL="0" marR="0" rtl="0" algn="l">
              <a:spcBef>
                <a:spcPts val="0"/>
              </a:spcBef>
              <a:spcAft>
                <a:spcPts val="0"/>
              </a:spcAft>
              <a:buClr>
                <a:srgbClr val="1B3812"/>
              </a:buClr>
              <a:buSzPts val="2300"/>
              <a:buFont typeface="Noto Sans Symbols"/>
              <a:buChar char="✔"/>
            </a:pPr>
            <a:r>
              <a:rPr b="1" lang="ru-RU" sz="2300">
                <a:solidFill>
                  <a:srgbClr val="1B381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ходьба по массажным коврикам</a:t>
            </a:r>
            <a:endParaRPr b="1" sz="2300">
              <a:solidFill>
                <a:srgbClr val="1B381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DSCN2562.JPG" id="221" name="Google Shape;22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1237" y="944720"/>
            <a:ext cx="3312367" cy="248427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DSCN2655.JPG" id="222" name="Google Shape;222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04048" y="3861048"/>
            <a:ext cx="3600400" cy="270030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DSCN2647.JPG" id="223" name="Google Shape;223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7544" y="3717032"/>
            <a:ext cx="3803915" cy="285293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3"/>
          <p:cNvSpPr txBox="1"/>
          <p:nvPr/>
        </p:nvSpPr>
        <p:spPr>
          <a:xfrm>
            <a:off x="323528" y="476672"/>
            <a:ext cx="662176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46050" lvl="0" marL="0" marR="0" rtl="0" algn="l">
              <a:spcBef>
                <a:spcPts val="0"/>
              </a:spcBef>
              <a:spcAft>
                <a:spcPts val="0"/>
              </a:spcAft>
              <a:buClr>
                <a:srgbClr val="1B3812"/>
              </a:buClr>
              <a:buSzPts val="2300"/>
              <a:buFont typeface="Noto Sans Symbols"/>
              <a:buChar char="✔"/>
            </a:pPr>
            <a:r>
              <a:rPr b="1" lang="ru-RU" sz="2300">
                <a:solidFill>
                  <a:srgbClr val="1B381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упражнения с тренажером «Солнышко»</a:t>
            </a:r>
            <a:endParaRPr b="1" sz="2300">
              <a:solidFill>
                <a:srgbClr val="1B381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DSCN2601.JPG" id="229" name="Google Shape;22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585" y="980728"/>
            <a:ext cx="2448271" cy="367799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30" name="Google Shape;230;p13"/>
          <p:cNvSpPr txBox="1"/>
          <p:nvPr/>
        </p:nvSpPr>
        <p:spPr>
          <a:xfrm>
            <a:off x="4283974" y="1988850"/>
            <a:ext cx="4194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46050" lvl="0" marL="0" marR="0" rtl="0" algn="r">
              <a:spcBef>
                <a:spcPts val="0"/>
              </a:spcBef>
              <a:spcAft>
                <a:spcPts val="0"/>
              </a:spcAft>
              <a:buClr>
                <a:srgbClr val="1B3812"/>
              </a:buClr>
              <a:buSzPts val="2300"/>
              <a:buFont typeface="Noto Sans Symbols"/>
              <a:buChar char="✔"/>
            </a:pPr>
            <a:r>
              <a:rPr b="1" lang="ru-RU" sz="2300">
                <a:solidFill>
                  <a:srgbClr val="1B381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массаж и упражнения с мячом</a:t>
            </a:r>
            <a:endParaRPr b="1" sz="2300">
              <a:solidFill>
                <a:srgbClr val="1B381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31" name="Google Shape;23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8956" y="3652475"/>
            <a:ext cx="2657475" cy="266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4"/>
          <p:cNvSpPr txBox="1"/>
          <p:nvPr/>
        </p:nvSpPr>
        <p:spPr>
          <a:xfrm>
            <a:off x="2244425" y="1425050"/>
            <a:ext cx="4738200" cy="10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1B3812"/>
              </a:buClr>
              <a:buSzPts val="1800"/>
              <a:buFont typeface="Noto Sans Symbols"/>
              <a:buChar char="✔"/>
            </a:pPr>
            <a:r>
              <a:rPr b="1" lang="ru-RU" sz="1800">
                <a:solidFill>
                  <a:srgbClr val="1B381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b="1" lang="ru-RU" sz="2400">
                <a:solidFill>
                  <a:srgbClr val="1B381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самомассаж стоп </a:t>
            </a:r>
            <a:endParaRPr b="1" sz="2400">
              <a:solidFill>
                <a:srgbClr val="1B381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D:\РАБОТА\йожики апрель\йожики 4 (5).JPG" id="237" name="Google Shape;23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01035" y="2576323"/>
            <a:ext cx="3888432" cy="259228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"/>
          <p:cNvSpPr txBox="1"/>
          <p:nvPr/>
        </p:nvSpPr>
        <p:spPr>
          <a:xfrm>
            <a:off x="2119750" y="178125"/>
            <a:ext cx="6715500" cy="9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14300" lvl="0" marL="0" marR="0" rtl="0" algn="l">
              <a:spcBef>
                <a:spcPts val="0"/>
              </a:spcBef>
              <a:spcAft>
                <a:spcPts val="0"/>
              </a:spcAft>
              <a:buClr>
                <a:srgbClr val="1B3812"/>
              </a:buClr>
              <a:buSzPts val="1800"/>
              <a:buFont typeface="Noto Sans Symbols"/>
              <a:buChar char="✔"/>
            </a:pPr>
            <a:r>
              <a:rPr b="1" lang="ru-RU" sz="1800">
                <a:solidFill>
                  <a:srgbClr val="1B381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b="1" lang="ru-RU" sz="2000">
                <a:solidFill>
                  <a:srgbClr val="1B381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игры и игровые упражнения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1B381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«Собери пробки, шишки, карандаши»</a:t>
            </a:r>
            <a:endParaRPr b="1" sz="2000">
              <a:solidFill>
                <a:srgbClr val="1B381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243" name="Google Shape;243;p15"/>
          <p:cNvSpPr txBox="1"/>
          <p:nvPr/>
        </p:nvSpPr>
        <p:spPr>
          <a:xfrm>
            <a:off x="498775" y="3901050"/>
            <a:ext cx="32064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46050" lvl="0" marL="0" marR="0" rtl="0" algn="l">
              <a:spcBef>
                <a:spcPts val="0"/>
              </a:spcBef>
              <a:spcAft>
                <a:spcPts val="0"/>
              </a:spcAft>
              <a:buClr>
                <a:srgbClr val="1B3812"/>
              </a:buClr>
              <a:buSzPts val="2300"/>
              <a:buFont typeface="Noto Sans Symbols"/>
              <a:buChar char="✔"/>
            </a:pPr>
            <a:r>
              <a:rPr b="1" lang="ru-RU" sz="2300">
                <a:solidFill>
                  <a:srgbClr val="1B381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слепи снежок</a:t>
            </a:r>
            <a:endParaRPr b="1" sz="2300">
              <a:solidFill>
                <a:srgbClr val="1B381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id="244" name="Google Shape;24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1125" y="1128836"/>
            <a:ext cx="2667000" cy="229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8150" y="4595750"/>
            <a:ext cx="5007648" cy="2109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g7844f0fee6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5300" y="2468075"/>
            <a:ext cx="3352800" cy="30099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g7844f0fee6_0_2"/>
          <p:cNvSpPr txBox="1"/>
          <p:nvPr/>
        </p:nvSpPr>
        <p:spPr>
          <a:xfrm>
            <a:off x="884750" y="979700"/>
            <a:ext cx="7053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100"/>
              <a:t>Здоровья вам и вашим ножкам!</a:t>
            </a:r>
            <a:endParaRPr b="1" sz="3100"/>
          </a:p>
        </p:txBody>
      </p:sp>
      <p:sp>
        <p:nvSpPr>
          <p:cNvPr id="253" name="Google Shape;253;g7844f0fee6_0_2"/>
          <p:cNvSpPr txBox="1"/>
          <p:nvPr/>
        </p:nvSpPr>
        <p:spPr>
          <a:xfrm>
            <a:off x="5076700" y="1264725"/>
            <a:ext cx="7338900" cy="8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"/>
          <p:cNvSpPr/>
          <p:nvPr/>
        </p:nvSpPr>
        <p:spPr>
          <a:xfrm>
            <a:off x="467544" y="260648"/>
            <a:ext cx="7920880" cy="1261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rgbClr val="29541B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Плоскостопие</a:t>
            </a:r>
            <a:r>
              <a:rPr b="1" i="1" lang="ru-RU" sz="2000" u="none" cap="none" strike="noStrike">
                <a:solidFill>
                  <a:srgbClr val="29541B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</a:t>
            </a:r>
            <a:r>
              <a:rPr b="1" i="0" lang="ru-RU" sz="2000" u="none" cap="none" strike="noStrike">
                <a:solidFill>
                  <a:srgbClr val="29541B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– одно из самых распространенных заболеваний опорно-двигательного аппарата у детей.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1" lang="ru-RU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i.jpg" id="149" name="Google Shape;14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1759" y="1196752"/>
            <a:ext cx="4254011" cy="259228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50" name="Google Shape;150;p2"/>
          <p:cNvSpPr txBox="1"/>
          <p:nvPr/>
        </p:nvSpPr>
        <p:spPr>
          <a:xfrm>
            <a:off x="467544" y="3933056"/>
            <a:ext cx="7920880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rgbClr val="1B381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Плоскостопие - это деформация стопы, при которой уплощается ее свод, и плоская подошва соприкасается с полом всей своей поверхностью. Эта болезнь требует пристального внимания и своевременного лечения детей. Несмотря на локальные изменения в костно-опорном аппарате, плоскостопие чревато возникновением последующих заболеваний голеней, коленных суставов, позвоночника и даже внутренних органов.</a:t>
            </a:r>
            <a:endParaRPr sz="2100">
              <a:solidFill>
                <a:srgbClr val="1B381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"/>
          <p:cNvSpPr txBox="1"/>
          <p:nvPr/>
        </p:nvSpPr>
        <p:spPr>
          <a:xfrm>
            <a:off x="213750" y="260650"/>
            <a:ext cx="8496900" cy="23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29541B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После достижения ребенком 2-3 лет кости, мышцы и связки становятся более прочными, и с этого возраста примерно до 6 лет длится процесс формирования правильной формы стопы. Поэтому только к 6 годам можно определить, имеется ли плоскостопие у ребенка. Поэтому очень важно именно в дощкольном возрасте уделить особое внимание профилактике плоскостопия и формированию правильной осанке. </a:t>
            </a:r>
            <a:endParaRPr b="1" sz="2000">
              <a:solidFill>
                <a:srgbClr val="29541B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DSCN2546.JPG" id="156" name="Google Shape;15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99792" y="2852936"/>
            <a:ext cx="4416491" cy="331236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"/>
          <p:cNvSpPr txBox="1"/>
          <p:nvPr/>
        </p:nvSpPr>
        <p:spPr>
          <a:xfrm>
            <a:off x="231575" y="0"/>
            <a:ext cx="8300700" cy="504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rgbClr val="1B381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1B381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Факт</a:t>
            </a:r>
            <a:r>
              <a:rPr lang="ru-RU" sz="2600">
                <a:solidFill>
                  <a:srgbClr val="1B381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оры, влияющие на развитие плоскостопия:</a:t>
            </a:r>
            <a:endParaRPr sz="16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ru-RU" sz="2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повышенная масса тела;</a:t>
            </a:r>
            <a:endParaRPr sz="1600"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ru-RU" sz="2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недостаточная и однообразная двигательная активность;</a:t>
            </a:r>
            <a:endParaRPr sz="1600"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ru-RU" sz="2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частая ходьба босиком по ровной твердой поверхности;</a:t>
            </a:r>
            <a:endParaRPr sz="1600"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ru-RU" sz="2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неподходящая обувь (купленная на вырост, имеющая плоскую подошву, слишком мягкая или жесткая);</a:t>
            </a:r>
            <a:endParaRPr sz="1600"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ru-RU" sz="2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паралич мышечно-связочного аппарата ступни (вследствие детского церебрального паралича, полиомиелита);</a:t>
            </a:r>
            <a:endParaRPr sz="1600"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ru-RU" sz="2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травмы ног;</a:t>
            </a:r>
            <a:endParaRPr sz="1600"/>
          </a:p>
          <a:p>
            <a:pPr indent="-1397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ru-RU" sz="2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перенесенный </a:t>
            </a:r>
            <a:r>
              <a:rPr lang="ru-RU" sz="2200">
                <a:solidFill>
                  <a:srgbClr val="1B381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рахит</a:t>
            </a:r>
            <a:r>
              <a:rPr lang="ru-RU" sz="2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;</a:t>
            </a:r>
            <a:endParaRPr sz="1600"/>
          </a:p>
          <a:p>
            <a:pPr indent="-12700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2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наследственность и пр.</a:t>
            </a:r>
            <a:br>
              <a:rPr lang="ru-RU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br>
              <a:rPr lang="ru-RU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</a:b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3.jpg" id="162" name="Google Shape;16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4349" y="3789040"/>
            <a:ext cx="2534301" cy="279005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63" name="Google Shape;163;p4"/>
          <p:cNvSpPr txBox="1"/>
          <p:nvPr/>
        </p:nvSpPr>
        <p:spPr>
          <a:xfrm>
            <a:off x="231575" y="4437100"/>
            <a:ext cx="56829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rgbClr val="1B381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Профилактика от плоскостопия включает в себя различные меры, положительно влияющие на формирование свода стопы: массаж, хорошая обувь, корригирующая гимнастика.</a:t>
            </a:r>
            <a:endParaRPr b="1" sz="2000">
              <a:solidFill>
                <a:srgbClr val="1B381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 txBox="1"/>
          <p:nvPr/>
        </p:nvSpPr>
        <p:spPr>
          <a:xfrm>
            <a:off x="395536" y="260648"/>
            <a:ext cx="8208912" cy="61863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1B381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Детская обувь должна быть изготовлена только из натурального материала с твёрдым супинатором, удерживающим форму внутреннего края ноги.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B381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B381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B381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B381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B381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B381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B381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B381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B381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B381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B381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B381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1B381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1B381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Подошва детской обуви, вне зависимости от того сколько ребёнку лет должна быть гибкой с каблуком 0,5-1 см.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1B381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Детская обувка должна совпадать по форме, ширине и высоте ножки, чтобы малыш чувствовал себя в ней комфортно. Только в этом случае она не будет мешать нормальному развитию стопы, кровотоку нижних конечностей.</a:t>
            </a:r>
            <a:endParaRPr b="1" sz="1800">
              <a:solidFill>
                <a:srgbClr val="1B381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i.jpg" id="169" name="Google Shape;16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35696" y="1340768"/>
            <a:ext cx="4869112" cy="3195355"/>
          </a:xfrm>
          <a:prstGeom prst="rect">
            <a:avLst/>
          </a:prstGeom>
          <a:noFill/>
          <a:ln>
            <a:noFill/>
          </a:ln>
          <a:effectLst>
            <a:outerShdw blurRad="190500" rotWithShape="0" algn="tl">
              <a:srgbClr val="000000">
                <a:alpha val="69803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6"/>
          <p:cNvSpPr/>
          <p:nvPr/>
        </p:nvSpPr>
        <p:spPr>
          <a:xfrm>
            <a:off x="827584" y="404664"/>
            <a:ext cx="7056784" cy="3416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1B381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Лечебный массаж при плоскостопии лучше выполнять квалифицированному специалисту, который сможет правильно подобрать максимально эффективную технику. Однако, если нет возможности делать массаж у профессионала, то можно выполнять его и в домашних условиях.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1B381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Лечебный массаж нужно выполнять не только на ступнях, но и вдоль всей ноги (при необходимости и на поясничном отделе). Массаж выполняется посредством разминания, поглаживания, растирания тела</a:t>
            </a:r>
            <a:r>
              <a:rPr lang="ru-RU" sz="1800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.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7.jpg" id="175" name="Google Shape;175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3568" y="3284984"/>
            <a:ext cx="7511558" cy="35730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 txBox="1"/>
          <p:nvPr/>
        </p:nvSpPr>
        <p:spPr>
          <a:xfrm>
            <a:off x="611560" y="188640"/>
            <a:ext cx="7899770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1B381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Гимнастика по профилактике плоскостопия должна проводится систематически, под присмотром взрослых в тоненьких носках или босиком. Начинать гимнастику следует с разминки. Ходьба на носках, пятках, на внешней и внутренней стороне стопы. Также в разминку можно включить ходьбу по массажным коврикам, дорожкам со следами. Посредством таких ковриков выполняется точечный массаж стоп, улучшающий кровообращение, тонус мышц.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DSCN2545.JPG" id="182" name="Google Shape;18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7544" y="2564904"/>
            <a:ext cx="2880320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SCN2561.JPG" id="183" name="Google Shape;18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8144" y="2636912"/>
            <a:ext cx="2952328" cy="221424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SCN2548.JPG" id="184" name="Google Shape;18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15816" y="4347102"/>
            <a:ext cx="3347864" cy="2510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"/>
          <p:cNvSpPr txBox="1"/>
          <p:nvPr/>
        </p:nvSpPr>
        <p:spPr>
          <a:xfrm>
            <a:off x="611550" y="213754"/>
            <a:ext cx="8356800" cy="10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1B381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Комплекс упражнений для профилактики плоскостопия</a:t>
            </a:r>
            <a:endParaRPr sz="16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>
                <a:solidFill>
                  <a:srgbClr val="1B381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 в и.п. «сидя»</a:t>
            </a:r>
            <a:endParaRPr b="1" sz="2200">
              <a:solidFill>
                <a:srgbClr val="1B381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sp>
        <p:nvSpPr>
          <p:cNvPr id="190" name="Google Shape;190;p8"/>
          <p:cNvSpPr txBox="1"/>
          <p:nvPr/>
        </p:nvSpPr>
        <p:spPr>
          <a:xfrm>
            <a:off x="611560" y="1340768"/>
            <a:ext cx="8352928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100">
                <a:solidFill>
                  <a:srgbClr val="1B381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1.упражнение «пальчики поссорились-помирились»</a:t>
            </a:r>
            <a:endParaRPr b="1" sz="2100">
              <a:solidFill>
                <a:srgbClr val="1B381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100">
                <a:solidFill>
                  <a:srgbClr val="1B381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2. «покажи ёжику солнышко»</a:t>
            </a:r>
            <a:endParaRPr sz="17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100">
                <a:solidFill>
                  <a:srgbClr val="1B381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3. «здравствуйте - до свидания»;</a:t>
            </a:r>
            <a:endParaRPr b="1" sz="2100">
              <a:solidFill>
                <a:srgbClr val="1B381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100">
                <a:solidFill>
                  <a:srgbClr val="1B381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4. «собери палочки»;</a:t>
            </a:r>
            <a:endParaRPr sz="17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100">
                <a:solidFill>
                  <a:srgbClr val="1B381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5. «поклонились»;</a:t>
            </a:r>
            <a:endParaRPr sz="17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100">
                <a:solidFill>
                  <a:srgbClr val="1B381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6. «ёжик»;</a:t>
            </a:r>
            <a:endParaRPr sz="17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100">
                <a:solidFill>
                  <a:srgbClr val="1B381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7. «собери платок»;</a:t>
            </a:r>
            <a:endParaRPr sz="17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100">
                <a:solidFill>
                  <a:srgbClr val="1B381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8. «прокати палочку».</a:t>
            </a:r>
            <a:endParaRPr b="1" sz="2100">
              <a:solidFill>
                <a:srgbClr val="1B381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6.jpg" id="191" name="Google Shape;19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520" y="3933056"/>
            <a:ext cx="8567366" cy="231249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 txBox="1"/>
          <p:nvPr/>
        </p:nvSpPr>
        <p:spPr>
          <a:xfrm>
            <a:off x="827585" y="332656"/>
            <a:ext cx="8316416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100">
                <a:solidFill>
                  <a:srgbClr val="1B381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В своей работе я применяю следующие виды профилактики плоскостопия:</a:t>
            </a:r>
            <a:endParaRPr sz="1700"/>
          </a:p>
          <a:p>
            <a:pPr indent="-133350" lvl="4" marL="1828800" marR="0" rtl="0" algn="l">
              <a:spcBef>
                <a:spcPts val="0"/>
              </a:spcBef>
              <a:spcAft>
                <a:spcPts val="0"/>
              </a:spcAft>
              <a:buClr>
                <a:srgbClr val="1B3812"/>
              </a:buClr>
              <a:buSzPts val="2100"/>
              <a:buFont typeface="Noto Sans Symbols"/>
              <a:buChar char="✔"/>
            </a:pPr>
            <a:r>
              <a:rPr b="1" i="0" lang="ru-RU" sz="2100" u="none" cap="none" strike="noStrike">
                <a:solidFill>
                  <a:srgbClr val="1B3812"/>
                </a:solidFill>
                <a:latin typeface="Century Schoolbook"/>
                <a:ea typeface="Century Schoolbook"/>
                <a:cs typeface="Century Schoolbook"/>
                <a:sym typeface="Century Schoolbook"/>
              </a:rPr>
              <a:t>ходьба по дорожкам со следами;</a:t>
            </a:r>
            <a:endParaRPr sz="1700"/>
          </a:p>
          <a:p>
            <a:pPr indent="0" lvl="4" marL="182880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r>
              <a:t/>
            </a:r>
            <a:endParaRPr b="1" i="0" sz="1800" u="none" cap="none" strike="noStrike">
              <a:solidFill>
                <a:srgbClr val="1B3812"/>
              </a:solidFill>
              <a:latin typeface="Century Schoolbook"/>
              <a:ea typeface="Century Schoolbook"/>
              <a:cs typeface="Century Schoolbook"/>
              <a:sym typeface="Century Schoolbook"/>
            </a:endParaRPr>
          </a:p>
        </p:txBody>
      </p:sp>
      <p:pic>
        <p:nvPicPr>
          <p:cNvPr descr="DSCN2571.JPG" id="197" name="Google Shape;19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3555" y="1484784"/>
            <a:ext cx="3072341" cy="230425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DSCN2572.JPG" id="198" name="Google Shape;19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48064" y="1412776"/>
            <a:ext cx="3203848" cy="2402886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DSCN2575.JPG" id="199" name="Google Shape;199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9552" y="4149080"/>
            <a:ext cx="3384376" cy="253828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DSCN2577.JPG" id="200" name="Google Shape;200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292080" y="4221088"/>
            <a:ext cx="3168352" cy="237626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Эркер">
  <a:themeElements>
    <a:clrScheme name="Другая 5">
      <a:dk1>
        <a:srgbClr val="000000"/>
      </a:dk1>
      <a:lt1>
        <a:srgbClr val="FFFFFF"/>
      </a:lt1>
      <a:dk2>
        <a:srgbClr val="387025"/>
      </a:dk2>
      <a:lt2>
        <a:srgbClr val="B0DFA0"/>
      </a:lt2>
      <a:accent1>
        <a:srgbClr val="7CCA62"/>
      </a:accent1>
      <a:accent2>
        <a:srgbClr val="92D050"/>
      </a:accent2>
      <a:accent3>
        <a:srgbClr val="BDE296"/>
      </a:accent3>
      <a:accent4>
        <a:srgbClr val="93D47E"/>
      </a:accent4>
      <a:accent5>
        <a:srgbClr val="7CCA62"/>
      </a:accent5>
      <a:accent6>
        <a:srgbClr val="A5C249"/>
      </a:accent6>
      <a:hlink>
        <a:srgbClr val="E2D700"/>
      </a:hlink>
      <a:folHlink>
        <a:srgbClr val="B0DF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2017-11-02T16:13:19Z</dcterms:created>
  <dc:creator>Mir</dc:creator>
</cp:coreProperties>
</file>